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0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72" r:id="rId25"/>
    <p:sldId id="274" r:id="rId26"/>
    <p:sldId id="276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BF310-7571-4F47-BBE1-9CBED9F372F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D382C-E71F-44F8-ACD3-9F0A03233D9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Beneficiaries of </a:t>
          </a:r>
          <a:r>
            <a:rPr lang="en-US" sz="1800" dirty="0" smtClean="0">
              <a:solidFill>
                <a:schemeClr val="bg2"/>
              </a:solidFill>
              <a:latin typeface="Baskerville Old Face" panose="02020602080505020303" pitchFamily="18" charset="0"/>
            </a:rPr>
            <a:t>iBAS++</a:t>
          </a:r>
          <a:endParaRPr lang="en-US" sz="1800" dirty="0">
            <a:solidFill>
              <a:schemeClr val="bg2"/>
            </a:solidFill>
            <a:latin typeface="Baskerville Old Face" panose="02020602080505020303" pitchFamily="18" charset="0"/>
          </a:endParaRPr>
        </a:p>
      </dgm:t>
    </dgm:pt>
    <dgm:pt modelId="{E846A48D-DB20-45BA-88C6-14E4E8573226}" type="parTrans" cxnId="{5EBE0D3C-1F5A-4A0D-82D7-5032C484C17C}">
      <dgm:prSet/>
      <dgm:spPr/>
      <dgm:t>
        <a:bodyPr/>
        <a:lstStyle/>
        <a:p>
          <a:endParaRPr lang="en-US"/>
        </a:p>
      </dgm:t>
    </dgm:pt>
    <dgm:pt modelId="{BBDF7C9E-445C-48D0-9A20-672419626A02}" type="sibTrans" cxnId="{5EBE0D3C-1F5A-4A0D-82D7-5032C484C17C}">
      <dgm:prSet/>
      <dgm:spPr/>
      <dgm:t>
        <a:bodyPr/>
        <a:lstStyle/>
        <a:p>
          <a:endParaRPr lang="en-US"/>
        </a:p>
      </dgm:t>
    </dgm:pt>
    <dgm:pt modelId="{FC167D21-3FDE-4487-B5B2-7045497F01A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12,71,317</a:t>
          </a:r>
          <a:r>
            <a:rPr lang="en-US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</a:t>
          </a:r>
        </a:p>
        <a:p>
          <a:r>
            <a:rPr lang="en-US" sz="1800" dirty="0" smtClean="0">
              <a:solidFill>
                <a:schemeClr val="bg2"/>
              </a:solidFill>
              <a:latin typeface="Baskerville Old Face" panose="02020602080505020303" pitchFamily="18" charset="0"/>
            </a:rPr>
            <a:t>GoB Employees </a:t>
          </a:r>
          <a:endParaRPr lang="en-US" sz="1800" dirty="0">
            <a:solidFill>
              <a:schemeClr val="bg2"/>
            </a:solidFill>
            <a:latin typeface="Baskerville Old Face" panose="02020602080505020303" pitchFamily="18" charset="0"/>
          </a:endParaRPr>
        </a:p>
      </dgm:t>
    </dgm:pt>
    <dgm:pt modelId="{C9A584DC-AEF6-48B9-AAA4-0ABFBA7A92CE}" type="parTrans" cxnId="{CA5BACD9-E690-43F0-AB48-27AFE3919FEC}">
      <dgm:prSet/>
      <dgm:spPr/>
      <dgm:t>
        <a:bodyPr/>
        <a:lstStyle/>
        <a:p>
          <a:endParaRPr lang="en-US"/>
        </a:p>
      </dgm:t>
    </dgm:pt>
    <dgm:pt modelId="{D442CAC2-6859-499F-82FF-4B032A384B4A}" type="sibTrans" cxnId="{CA5BACD9-E690-43F0-AB48-27AFE3919FEC}">
      <dgm:prSet/>
      <dgm:spPr/>
      <dgm:t>
        <a:bodyPr/>
        <a:lstStyle/>
        <a:p>
          <a:endParaRPr lang="en-US"/>
        </a:p>
      </dgm:t>
    </dgm:pt>
    <dgm:pt modelId="{B3B48BCE-F775-4D18-8B62-29567181D5E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8,63,167</a:t>
          </a:r>
        </a:p>
        <a:p>
          <a:r>
            <a:rPr lang="en-US" sz="1800" dirty="0" smtClean="0">
              <a:latin typeface="Baskerville Old Face" panose="02020602080505020303" pitchFamily="18" charset="0"/>
            </a:rPr>
            <a:t>Pensioners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7E124810-93C4-40A5-9AD7-6CF60C4B60B4}" type="parTrans" cxnId="{C3320A1A-3C6E-4B11-AD0C-67BE14042BC4}">
      <dgm:prSet/>
      <dgm:spPr/>
      <dgm:t>
        <a:bodyPr/>
        <a:lstStyle/>
        <a:p>
          <a:endParaRPr lang="en-US"/>
        </a:p>
      </dgm:t>
    </dgm:pt>
    <dgm:pt modelId="{826983AF-6864-48F5-985D-144C7E26F554}" type="sibTrans" cxnId="{C3320A1A-3C6E-4B11-AD0C-67BE14042BC4}">
      <dgm:prSet/>
      <dgm:spPr/>
      <dgm:t>
        <a:bodyPr/>
        <a:lstStyle/>
        <a:p>
          <a:endParaRPr lang="en-US"/>
        </a:p>
      </dgm:t>
    </dgm:pt>
    <dgm:pt modelId="{CC01C902-B3AB-4102-BB10-7C43B8CDABF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1,01,21,989</a:t>
          </a:r>
        </a:p>
        <a:p>
          <a:r>
            <a:rPr lang="en-US" sz="1800" dirty="0" smtClean="0">
              <a:latin typeface="Baskerville Old Face" panose="02020602080505020303" pitchFamily="18" charset="0"/>
            </a:rPr>
            <a:t>Social Safetynet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B269A092-6C17-4C58-A812-72F6BCDC0494}" type="parTrans" cxnId="{616BFEDB-0A9F-4F20-A22A-C60F16B2D84A}">
      <dgm:prSet/>
      <dgm:spPr/>
      <dgm:t>
        <a:bodyPr/>
        <a:lstStyle/>
        <a:p>
          <a:endParaRPr lang="en-US"/>
        </a:p>
      </dgm:t>
    </dgm:pt>
    <dgm:pt modelId="{664CEB37-EA91-4B64-82A6-D2C445CA0B8E}" type="sibTrans" cxnId="{616BFEDB-0A9F-4F20-A22A-C60F16B2D84A}">
      <dgm:prSet/>
      <dgm:spPr/>
      <dgm:t>
        <a:bodyPr/>
        <a:lstStyle/>
        <a:p>
          <a:endParaRPr lang="en-US"/>
        </a:p>
      </dgm:t>
    </dgm:pt>
    <dgm:pt modelId="{2F32C4C5-10A9-46B5-B987-C3033C54E3DB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1,78,321</a:t>
          </a:r>
        </a:p>
        <a:p>
          <a:r>
            <a:rPr lang="en-US" sz="1800" dirty="0" smtClean="0">
              <a:latin typeface="Baskerville Old Face" panose="02020602080505020303" pitchFamily="18" charset="0"/>
            </a:rPr>
            <a:t>Vendors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8B142E38-CA02-462C-A966-1D438D7267F9}" type="parTrans" cxnId="{9A3CC13F-A3A2-4E74-BD0E-5BC1C45A2EE1}">
      <dgm:prSet/>
      <dgm:spPr/>
      <dgm:t>
        <a:bodyPr/>
        <a:lstStyle/>
        <a:p>
          <a:endParaRPr lang="en-US"/>
        </a:p>
      </dgm:t>
    </dgm:pt>
    <dgm:pt modelId="{4175A4EC-7CDD-4690-BC52-EECA85392FE1}" type="sibTrans" cxnId="{9A3CC13F-A3A2-4E74-BD0E-5BC1C45A2EE1}">
      <dgm:prSet/>
      <dgm:spPr/>
      <dgm:t>
        <a:bodyPr/>
        <a:lstStyle/>
        <a:p>
          <a:endParaRPr lang="en-US"/>
        </a:p>
      </dgm:t>
    </dgm:pt>
    <dgm:pt modelId="{BB6284E9-1165-4599-B0F1-E3536E8118D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1,62,55,329</a:t>
          </a:r>
        </a:p>
        <a:p>
          <a:r>
            <a:rPr lang="en-US" sz="1800" dirty="0" smtClean="0">
              <a:latin typeface="Baskerville Old Face" panose="02020602080505020303" pitchFamily="18" charset="0"/>
            </a:rPr>
            <a:t>Students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A6A1DB22-7F61-4F21-BFFD-5AD506E39C7E}" type="parTrans" cxnId="{0CCEBB46-E71E-4D3D-A8E8-56F6F4886C1D}">
      <dgm:prSet/>
      <dgm:spPr/>
      <dgm:t>
        <a:bodyPr/>
        <a:lstStyle/>
        <a:p>
          <a:endParaRPr lang="en-US"/>
        </a:p>
      </dgm:t>
    </dgm:pt>
    <dgm:pt modelId="{FA07F444-70E8-411C-AA6E-305EBA830BFD}" type="sibTrans" cxnId="{0CCEBB46-E71E-4D3D-A8E8-56F6F4886C1D}">
      <dgm:prSet/>
      <dgm:spPr/>
      <dgm:t>
        <a:bodyPr/>
        <a:lstStyle/>
        <a:p>
          <a:endParaRPr lang="en-US"/>
        </a:p>
      </dgm:t>
    </dgm:pt>
    <dgm:pt modelId="{46F1A27E-1616-4553-8389-BEF2534D4B9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34,97,353</a:t>
          </a:r>
        </a:p>
        <a:p>
          <a:r>
            <a:rPr lang="en-US" sz="1800" dirty="0" smtClean="0">
              <a:latin typeface="Baskerville Old Face" panose="02020602080505020303" pitchFamily="18" charset="0"/>
            </a:rPr>
            <a:t>Corona Victims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C7BD7719-5C31-43FF-9DF6-8DDDE05C5BC2}" type="parTrans" cxnId="{67B71351-C151-464D-BEAD-D63DCAB98146}">
      <dgm:prSet/>
      <dgm:spPr/>
      <dgm:t>
        <a:bodyPr/>
        <a:lstStyle/>
        <a:p>
          <a:endParaRPr lang="en-US"/>
        </a:p>
      </dgm:t>
    </dgm:pt>
    <dgm:pt modelId="{4EE742CE-7029-4AB5-8B3F-67DAA28C41F2}" type="sibTrans" cxnId="{67B71351-C151-464D-BEAD-D63DCAB98146}">
      <dgm:prSet/>
      <dgm:spPr/>
      <dgm:t>
        <a:bodyPr/>
        <a:lstStyle/>
        <a:p>
          <a:endParaRPr lang="en-US"/>
        </a:p>
      </dgm:t>
    </dgm:pt>
    <dgm:pt modelId="{193BFA27-7B19-4CC8-AC41-BCC6CD7ADF52}" type="pres">
      <dgm:prSet presAssocID="{0A1BF310-7571-4F47-BBE1-9CBED9F372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4734C1-2D05-415A-8ACC-A030E507FF4C}" type="pres">
      <dgm:prSet presAssocID="{740D382C-E71F-44F8-ACD3-9F0A03233D9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9687BA8-9A28-4D1E-BDBA-5F71A7AE95AE}" type="pres">
      <dgm:prSet presAssocID="{FC167D21-3FDE-4487-B5B2-7045497F01A0}" presName="Accent1" presStyleCnt="0"/>
      <dgm:spPr/>
    </dgm:pt>
    <dgm:pt modelId="{BFA688E4-2C44-4F2D-BDFE-D5AE2668EC7F}" type="pres">
      <dgm:prSet presAssocID="{FC167D21-3FDE-4487-B5B2-7045497F01A0}" presName="Accent" presStyleLbl="bgShp" presStyleIdx="0" presStyleCnt="6"/>
      <dgm:spPr/>
    </dgm:pt>
    <dgm:pt modelId="{34D8DF54-0F62-4358-883C-74042AACD0D4}" type="pres">
      <dgm:prSet presAssocID="{FC167D21-3FDE-4487-B5B2-7045497F01A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EC368-C2FA-4D81-A21B-71A2C4DB655A}" type="pres">
      <dgm:prSet presAssocID="{B3B48BCE-F775-4D18-8B62-29567181D5E8}" presName="Accent2" presStyleCnt="0"/>
      <dgm:spPr/>
    </dgm:pt>
    <dgm:pt modelId="{1800FE75-86BA-4FEB-A802-257B6A2A139F}" type="pres">
      <dgm:prSet presAssocID="{B3B48BCE-F775-4D18-8B62-29567181D5E8}" presName="Accent" presStyleLbl="bgShp" presStyleIdx="1" presStyleCnt="6"/>
      <dgm:spPr/>
    </dgm:pt>
    <dgm:pt modelId="{27238A39-E867-4B0C-93DD-EE878C3F4E5A}" type="pres">
      <dgm:prSet presAssocID="{B3B48BCE-F775-4D18-8B62-29567181D5E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9FFAE-042B-46EC-8BD8-32CF60755A30}" type="pres">
      <dgm:prSet presAssocID="{CC01C902-B3AB-4102-BB10-7C43B8CDABF7}" presName="Accent3" presStyleCnt="0"/>
      <dgm:spPr/>
    </dgm:pt>
    <dgm:pt modelId="{707710B1-9753-4ABE-B7C9-37F845847092}" type="pres">
      <dgm:prSet presAssocID="{CC01C902-B3AB-4102-BB10-7C43B8CDABF7}" presName="Accent" presStyleLbl="bgShp" presStyleIdx="2" presStyleCnt="6"/>
      <dgm:spPr/>
    </dgm:pt>
    <dgm:pt modelId="{784E86B8-E328-4121-839E-59E541D27959}" type="pres">
      <dgm:prSet presAssocID="{CC01C902-B3AB-4102-BB10-7C43B8CDABF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07B0E-D0B2-4310-B4D0-57B585534C75}" type="pres">
      <dgm:prSet presAssocID="{2F32C4C5-10A9-46B5-B987-C3033C54E3DB}" presName="Accent4" presStyleCnt="0"/>
      <dgm:spPr/>
    </dgm:pt>
    <dgm:pt modelId="{F529E88F-44CA-4F2F-A82C-32971B74EEA0}" type="pres">
      <dgm:prSet presAssocID="{2F32C4C5-10A9-46B5-B987-C3033C54E3DB}" presName="Accent" presStyleLbl="bgShp" presStyleIdx="3" presStyleCnt="6"/>
      <dgm:spPr/>
    </dgm:pt>
    <dgm:pt modelId="{12FEDB4A-0B82-46EB-878F-11ABE7E73EAC}" type="pres">
      <dgm:prSet presAssocID="{2F32C4C5-10A9-46B5-B987-C3033C54E3D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37F4D-926A-415A-98EE-8193D89C8F47}" type="pres">
      <dgm:prSet presAssocID="{BB6284E9-1165-4599-B0F1-E3536E8118D1}" presName="Accent5" presStyleCnt="0"/>
      <dgm:spPr/>
    </dgm:pt>
    <dgm:pt modelId="{BB99F090-C80B-49B3-8DED-31B47220946B}" type="pres">
      <dgm:prSet presAssocID="{BB6284E9-1165-4599-B0F1-E3536E8118D1}" presName="Accent" presStyleLbl="bgShp" presStyleIdx="4" presStyleCnt="6"/>
      <dgm:spPr/>
    </dgm:pt>
    <dgm:pt modelId="{5D012360-2AFA-46BF-B404-C83D0C51C381}" type="pres">
      <dgm:prSet presAssocID="{BB6284E9-1165-4599-B0F1-E3536E8118D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82538-C4B3-4BC5-810B-A73D28D6A012}" type="pres">
      <dgm:prSet presAssocID="{46F1A27E-1616-4553-8389-BEF2534D4B95}" presName="Accent6" presStyleCnt="0"/>
      <dgm:spPr/>
    </dgm:pt>
    <dgm:pt modelId="{496F2979-EA11-4252-9EF6-4F852494866A}" type="pres">
      <dgm:prSet presAssocID="{46F1A27E-1616-4553-8389-BEF2534D4B95}" presName="Accent" presStyleLbl="bgShp" presStyleIdx="5" presStyleCnt="6"/>
      <dgm:spPr/>
    </dgm:pt>
    <dgm:pt modelId="{EDF6B02F-F774-4B3A-8921-A1E367DAF7D3}" type="pres">
      <dgm:prSet presAssocID="{46F1A27E-1616-4553-8389-BEF2534D4B9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762A9-6E2F-45E8-BF21-466DC3D837D2}" type="presOf" srcId="{B3B48BCE-F775-4D18-8B62-29567181D5E8}" destId="{27238A39-E867-4B0C-93DD-EE878C3F4E5A}" srcOrd="0" destOrd="0" presId="urn:microsoft.com/office/officeart/2011/layout/HexagonRadial"/>
    <dgm:cxn modelId="{616BFEDB-0A9F-4F20-A22A-C60F16B2D84A}" srcId="{740D382C-E71F-44F8-ACD3-9F0A03233D98}" destId="{CC01C902-B3AB-4102-BB10-7C43B8CDABF7}" srcOrd="2" destOrd="0" parTransId="{B269A092-6C17-4C58-A812-72F6BCDC0494}" sibTransId="{664CEB37-EA91-4B64-82A6-D2C445CA0B8E}"/>
    <dgm:cxn modelId="{2F4D54A2-B192-44DF-81F5-AD58576546AD}" type="presOf" srcId="{FC167D21-3FDE-4487-B5B2-7045497F01A0}" destId="{34D8DF54-0F62-4358-883C-74042AACD0D4}" srcOrd="0" destOrd="0" presId="urn:microsoft.com/office/officeart/2011/layout/HexagonRadial"/>
    <dgm:cxn modelId="{9A3CC13F-A3A2-4E74-BD0E-5BC1C45A2EE1}" srcId="{740D382C-E71F-44F8-ACD3-9F0A03233D98}" destId="{2F32C4C5-10A9-46B5-B987-C3033C54E3DB}" srcOrd="3" destOrd="0" parTransId="{8B142E38-CA02-462C-A966-1D438D7267F9}" sibTransId="{4175A4EC-7CDD-4690-BC52-EECA85392FE1}"/>
    <dgm:cxn modelId="{C3320A1A-3C6E-4B11-AD0C-67BE14042BC4}" srcId="{740D382C-E71F-44F8-ACD3-9F0A03233D98}" destId="{B3B48BCE-F775-4D18-8B62-29567181D5E8}" srcOrd="1" destOrd="0" parTransId="{7E124810-93C4-40A5-9AD7-6CF60C4B60B4}" sibTransId="{826983AF-6864-48F5-985D-144C7E26F554}"/>
    <dgm:cxn modelId="{0C8D11EA-6F6E-4D00-A843-AA09701FEC5D}" type="presOf" srcId="{740D382C-E71F-44F8-ACD3-9F0A03233D98}" destId="{9E4734C1-2D05-415A-8ACC-A030E507FF4C}" srcOrd="0" destOrd="0" presId="urn:microsoft.com/office/officeart/2011/layout/HexagonRadial"/>
    <dgm:cxn modelId="{D13FC273-BBD8-4D01-9DA0-FD5328B159D2}" type="presOf" srcId="{CC01C902-B3AB-4102-BB10-7C43B8CDABF7}" destId="{784E86B8-E328-4121-839E-59E541D27959}" srcOrd="0" destOrd="0" presId="urn:microsoft.com/office/officeart/2011/layout/HexagonRadial"/>
    <dgm:cxn modelId="{7D8E7589-FAF1-40AF-9362-6634E49B734D}" type="presOf" srcId="{2F32C4C5-10A9-46B5-B987-C3033C54E3DB}" destId="{12FEDB4A-0B82-46EB-878F-11ABE7E73EAC}" srcOrd="0" destOrd="0" presId="urn:microsoft.com/office/officeart/2011/layout/HexagonRadial"/>
    <dgm:cxn modelId="{53F5CBCE-B074-4106-B62F-1135B2DF74BB}" type="presOf" srcId="{BB6284E9-1165-4599-B0F1-E3536E8118D1}" destId="{5D012360-2AFA-46BF-B404-C83D0C51C381}" srcOrd="0" destOrd="0" presId="urn:microsoft.com/office/officeart/2011/layout/HexagonRadial"/>
    <dgm:cxn modelId="{30A2829E-56FC-4C59-AEEC-5586C9801E36}" type="presOf" srcId="{0A1BF310-7571-4F47-BBE1-9CBED9F372FD}" destId="{193BFA27-7B19-4CC8-AC41-BCC6CD7ADF52}" srcOrd="0" destOrd="0" presId="urn:microsoft.com/office/officeart/2011/layout/HexagonRadial"/>
    <dgm:cxn modelId="{5FAEE552-F486-47A7-B87A-171A3699C8A3}" type="presOf" srcId="{46F1A27E-1616-4553-8389-BEF2534D4B95}" destId="{EDF6B02F-F774-4B3A-8921-A1E367DAF7D3}" srcOrd="0" destOrd="0" presId="urn:microsoft.com/office/officeart/2011/layout/HexagonRadial"/>
    <dgm:cxn modelId="{0CCEBB46-E71E-4D3D-A8E8-56F6F4886C1D}" srcId="{740D382C-E71F-44F8-ACD3-9F0A03233D98}" destId="{BB6284E9-1165-4599-B0F1-E3536E8118D1}" srcOrd="4" destOrd="0" parTransId="{A6A1DB22-7F61-4F21-BFFD-5AD506E39C7E}" sibTransId="{FA07F444-70E8-411C-AA6E-305EBA830BFD}"/>
    <dgm:cxn modelId="{67B71351-C151-464D-BEAD-D63DCAB98146}" srcId="{740D382C-E71F-44F8-ACD3-9F0A03233D98}" destId="{46F1A27E-1616-4553-8389-BEF2534D4B95}" srcOrd="5" destOrd="0" parTransId="{C7BD7719-5C31-43FF-9DF6-8DDDE05C5BC2}" sibTransId="{4EE742CE-7029-4AB5-8B3F-67DAA28C41F2}"/>
    <dgm:cxn modelId="{CA5BACD9-E690-43F0-AB48-27AFE3919FEC}" srcId="{740D382C-E71F-44F8-ACD3-9F0A03233D98}" destId="{FC167D21-3FDE-4487-B5B2-7045497F01A0}" srcOrd="0" destOrd="0" parTransId="{C9A584DC-AEF6-48B9-AAA4-0ABFBA7A92CE}" sibTransId="{D442CAC2-6859-499F-82FF-4B032A384B4A}"/>
    <dgm:cxn modelId="{5EBE0D3C-1F5A-4A0D-82D7-5032C484C17C}" srcId="{0A1BF310-7571-4F47-BBE1-9CBED9F372FD}" destId="{740D382C-E71F-44F8-ACD3-9F0A03233D98}" srcOrd="0" destOrd="0" parTransId="{E846A48D-DB20-45BA-88C6-14E4E8573226}" sibTransId="{BBDF7C9E-445C-48D0-9A20-672419626A02}"/>
    <dgm:cxn modelId="{07862EA5-EC15-4E8E-94DF-22E9825B1677}" type="presParOf" srcId="{193BFA27-7B19-4CC8-AC41-BCC6CD7ADF52}" destId="{9E4734C1-2D05-415A-8ACC-A030E507FF4C}" srcOrd="0" destOrd="0" presId="urn:microsoft.com/office/officeart/2011/layout/HexagonRadial"/>
    <dgm:cxn modelId="{A00ABF13-A3D2-4653-B57A-D03A84FB8431}" type="presParOf" srcId="{193BFA27-7B19-4CC8-AC41-BCC6CD7ADF52}" destId="{59687BA8-9A28-4D1E-BDBA-5F71A7AE95AE}" srcOrd="1" destOrd="0" presId="urn:microsoft.com/office/officeart/2011/layout/HexagonRadial"/>
    <dgm:cxn modelId="{BDA69C0D-2C4F-4EF6-81F1-6CDAEC080E68}" type="presParOf" srcId="{59687BA8-9A28-4D1E-BDBA-5F71A7AE95AE}" destId="{BFA688E4-2C44-4F2D-BDFE-D5AE2668EC7F}" srcOrd="0" destOrd="0" presId="urn:microsoft.com/office/officeart/2011/layout/HexagonRadial"/>
    <dgm:cxn modelId="{05870D15-C541-4BC2-BED3-BBBF8EE578D7}" type="presParOf" srcId="{193BFA27-7B19-4CC8-AC41-BCC6CD7ADF52}" destId="{34D8DF54-0F62-4358-883C-74042AACD0D4}" srcOrd="2" destOrd="0" presId="urn:microsoft.com/office/officeart/2011/layout/HexagonRadial"/>
    <dgm:cxn modelId="{6C5113E6-6742-4F62-B254-789347F10543}" type="presParOf" srcId="{193BFA27-7B19-4CC8-AC41-BCC6CD7ADF52}" destId="{20AEC368-C2FA-4D81-A21B-71A2C4DB655A}" srcOrd="3" destOrd="0" presId="urn:microsoft.com/office/officeart/2011/layout/HexagonRadial"/>
    <dgm:cxn modelId="{5CC6A139-60B0-4152-B43D-7F6C044341C8}" type="presParOf" srcId="{20AEC368-C2FA-4D81-A21B-71A2C4DB655A}" destId="{1800FE75-86BA-4FEB-A802-257B6A2A139F}" srcOrd="0" destOrd="0" presId="urn:microsoft.com/office/officeart/2011/layout/HexagonRadial"/>
    <dgm:cxn modelId="{166E5C57-2BF1-474F-B1FE-A033D93AD4F6}" type="presParOf" srcId="{193BFA27-7B19-4CC8-AC41-BCC6CD7ADF52}" destId="{27238A39-E867-4B0C-93DD-EE878C3F4E5A}" srcOrd="4" destOrd="0" presId="urn:microsoft.com/office/officeart/2011/layout/HexagonRadial"/>
    <dgm:cxn modelId="{099A5817-5DC0-4C63-9203-35211B1C3C9B}" type="presParOf" srcId="{193BFA27-7B19-4CC8-AC41-BCC6CD7ADF52}" destId="{1BF9FFAE-042B-46EC-8BD8-32CF60755A30}" srcOrd="5" destOrd="0" presId="urn:microsoft.com/office/officeart/2011/layout/HexagonRadial"/>
    <dgm:cxn modelId="{EBE698BA-CDBE-425D-BF3A-817D32911F29}" type="presParOf" srcId="{1BF9FFAE-042B-46EC-8BD8-32CF60755A30}" destId="{707710B1-9753-4ABE-B7C9-37F845847092}" srcOrd="0" destOrd="0" presId="urn:microsoft.com/office/officeart/2011/layout/HexagonRadial"/>
    <dgm:cxn modelId="{3AF9CA29-8C38-4E58-95EB-41134181CBE0}" type="presParOf" srcId="{193BFA27-7B19-4CC8-AC41-BCC6CD7ADF52}" destId="{784E86B8-E328-4121-839E-59E541D27959}" srcOrd="6" destOrd="0" presId="urn:microsoft.com/office/officeart/2011/layout/HexagonRadial"/>
    <dgm:cxn modelId="{A9130C95-6011-440F-A2BA-D6619C7FEDA5}" type="presParOf" srcId="{193BFA27-7B19-4CC8-AC41-BCC6CD7ADF52}" destId="{FAA07B0E-D0B2-4310-B4D0-57B585534C75}" srcOrd="7" destOrd="0" presId="urn:microsoft.com/office/officeart/2011/layout/HexagonRadial"/>
    <dgm:cxn modelId="{C1591252-F4B2-4D0A-B96C-C128DEB8B780}" type="presParOf" srcId="{FAA07B0E-D0B2-4310-B4D0-57B585534C75}" destId="{F529E88F-44CA-4F2F-A82C-32971B74EEA0}" srcOrd="0" destOrd="0" presId="urn:microsoft.com/office/officeart/2011/layout/HexagonRadial"/>
    <dgm:cxn modelId="{CBB9A871-004F-4572-9078-625E1A6337B9}" type="presParOf" srcId="{193BFA27-7B19-4CC8-AC41-BCC6CD7ADF52}" destId="{12FEDB4A-0B82-46EB-878F-11ABE7E73EAC}" srcOrd="8" destOrd="0" presId="urn:microsoft.com/office/officeart/2011/layout/HexagonRadial"/>
    <dgm:cxn modelId="{F8081241-A371-4C59-9ADE-0086E8BA64D6}" type="presParOf" srcId="{193BFA27-7B19-4CC8-AC41-BCC6CD7ADF52}" destId="{5F337F4D-926A-415A-98EE-8193D89C8F47}" srcOrd="9" destOrd="0" presId="urn:microsoft.com/office/officeart/2011/layout/HexagonRadial"/>
    <dgm:cxn modelId="{CAB1E1D4-3D9B-4A70-80BD-6C017BE39B56}" type="presParOf" srcId="{5F337F4D-926A-415A-98EE-8193D89C8F47}" destId="{BB99F090-C80B-49B3-8DED-31B47220946B}" srcOrd="0" destOrd="0" presId="urn:microsoft.com/office/officeart/2011/layout/HexagonRadial"/>
    <dgm:cxn modelId="{E0C7A369-80C6-472E-8AD8-58D911DABD16}" type="presParOf" srcId="{193BFA27-7B19-4CC8-AC41-BCC6CD7ADF52}" destId="{5D012360-2AFA-46BF-B404-C83D0C51C381}" srcOrd="10" destOrd="0" presId="urn:microsoft.com/office/officeart/2011/layout/HexagonRadial"/>
    <dgm:cxn modelId="{EA317899-BE4B-46AB-B747-90B8248B8421}" type="presParOf" srcId="{193BFA27-7B19-4CC8-AC41-BCC6CD7ADF52}" destId="{60382538-C4B3-4BC5-810B-A73D28D6A012}" srcOrd="11" destOrd="0" presId="urn:microsoft.com/office/officeart/2011/layout/HexagonRadial"/>
    <dgm:cxn modelId="{F653CDAF-7A2D-4258-9943-785D34B631A6}" type="presParOf" srcId="{60382538-C4B3-4BC5-810B-A73D28D6A012}" destId="{496F2979-EA11-4252-9EF6-4F852494866A}" srcOrd="0" destOrd="0" presId="urn:microsoft.com/office/officeart/2011/layout/HexagonRadial"/>
    <dgm:cxn modelId="{C6207712-0D94-4A90-8304-20C9FCCC992E}" type="presParOf" srcId="{193BFA27-7B19-4CC8-AC41-BCC6CD7ADF52}" destId="{EDF6B02F-F774-4B3A-8921-A1E367DAF7D3}" srcOrd="12" destOrd="0" presId="urn:microsoft.com/office/officeart/2011/layout/HexagonRadial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A93B0-2DAE-4603-A5FC-1790EBEBBC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25CB2-7C97-41E3-B358-D1506F80A11F}">
      <dgm:prSet phldrT="[Text]" custT="1"/>
      <dgm:spPr/>
      <dgm:t>
        <a:bodyPr/>
        <a:lstStyle/>
        <a:p>
          <a:r>
            <a:rPr lang="en-US" sz="1800" dirty="0" smtClean="0">
              <a:latin typeface="Baskerville Old Face" panose="02020602080505020303" pitchFamily="18" charset="0"/>
            </a:rPr>
            <a:t>Online GPF A/C Opening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8B783E49-AEAE-47FA-BF2E-61A22D6D9B5F}" type="parTrans" cxnId="{54545240-771D-4F64-A2CE-14D302604ECC}">
      <dgm:prSet/>
      <dgm:spPr/>
      <dgm:t>
        <a:bodyPr/>
        <a:lstStyle/>
        <a:p>
          <a:endParaRPr lang="en-US"/>
        </a:p>
      </dgm:t>
    </dgm:pt>
    <dgm:pt modelId="{69E23703-2FE9-49C6-A1E8-E78C0AA14DE8}" type="sibTrans" cxnId="{54545240-771D-4F64-A2CE-14D302604ECC}">
      <dgm:prSet/>
      <dgm:spPr/>
      <dgm:t>
        <a:bodyPr/>
        <a:lstStyle/>
        <a:p>
          <a:endParaRPr lang="en-US"/>
        </a:p>
      </dgm:t>
    </dgm:pt>
    <dgm:pt modelId="{F0D7793C-796D-4960-82A6-708ABCF42FD9}">
      <dgm:prSet phldrT="[Text]" custT="1"/>
      <dgm:spPr/>
      <dgm:t>
        <a:bodyPr/>
        <a:lstStyle/>
        <a:p>
          <a:r>
            <a:rPr lang="en-US" sz="1800" dirty="0" smtClean="0">
              <a:latin typeface="Baskerville Old Face" panose="02020602080505020303" pitchFamily="18" charset="0"/>
            </a:rPr>
            <a:t>GPF Nominee Entry and Change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C3FB3B73-D640-409D-A5A7-CE5C6B956E17}" type="parTrans" cxnId="{FFEAFB27-A66A-4D37-9254-0D2FB473ACD9}">
      <dgm:prSet/>
      <dgm:spPr/>
      <dgm:t>
        <a:bodyPr/>
        <a:lstStyle/>
        <a:p>
          <a:endParaRPr lang="en-US"/>
        </a:p>
      </dgm:t>
    </dgm:pt>
    <dgm:pt modelId="{7DDE6FE0-D569-480D-80E2-2F231BCC434C}" type="sibTrans" cxnId="{FFEAFB27-A66A-4D37-9254-0D2FB473ACD9}">
      <dgm:prSet/>
      <dgm:spPr/>
      <dgm:t>
        <a:bodyPr/>
        <a:lstStyle/>
        <a:p>
          <a:endParaRPr lang="en-US"/>
        </a:p>
      </dgm:t>
    </dgm:pt>
    <dgm:pt modelId="{F69EF158-6DA0-4DD5-A996-4283F4FAA88C}">
      <dgm:prSet phldrT="[Text]" custT="1"/>
      <dgm:spPr/>
      <dgm:t>
        <a:bodyPr/>
        <a:lstStyle/>
        <a:p>
          <a:r>
            <a:rPr lang="en-US" sz="1800" dirty="0" smtClean="0">
              <a:latin typeface="Baskerville Old Face" panose="02020602080505020303" pitchFamily="18" charset="0"/>
            </a:rPr>
            <a:t>Yearly Subscription Change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505E0CBB-EB5F-4F49-890A-13CC59551F43}" type="parTrans" cxnId="{EC263628-E1A3-49AE-82FC-2890EEB8BAF1}">
      <dgm:prSet/>
      <dgm:spPr/>
      <dgm:t>
        <a:bodyPr/>
        <a:lstStyle/>
        <a:p>
          <a:endParaRPr lang="en-US"/>
        </a:p>
      </dgm:t>
    </dgm:pt>
    <dgm:pt modelId="{965AD7A9-F5D3-48C5-BDA4-F9EEBF304994}" type="sibTrans" cxnId="{EC263628-E1A3-49AE-82FC-2890EEB8BAF1}">
      <dgm:prSet/>
      <dgm:spPr/>
      <dgm:t>
        <a:bodyPr/>
        <a:lstStyle/>
        <a:p>
          <a:endParaRPr lang="en-US"/>
        </a:p>
      </dgm:t>
    </dgm:pt>
    <dgm:pt modelId="{3BDF4AB9-9E19-477C-9740-4F590711E647}">
      <dgm:prSet phldrT="[Text]" custT="1"/>
      <dgm:spPr/>
      <dgm:t>
        <a:bodyPr/>
        <a:lstStyle/>
        <a:p>
          <a:r>
            <a:rPr lang="en-US" sz="1800" dirty="0" smtClean="0">
              <a:latin typeface="Baskerville Old Face" panose="02020602080505020303" pitchFamily="18" charset="0"/>
            </a:rPr>
            <a:t>System Generated Ledger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0A7CE498-C077-4617-9B21-6C22CD3591D0}" type="parTrans" cxnId="{AC7D2B79-C7E3-4DFC-B981-6D3D50D0052F}">
      <dgm:prSet/>
      <dgm:spPr/>
      <dgm:t>
        <a:bodyPr/>
        <a:lstStyle/>
        <a:p>
          <a:endParaRPr lang="en-US"/>
        </a:p>
      </dgm:t>
    </dgm:pt>
    <dgm:pt modelId="{E2731CC2-F6BF-415F-B848-31D9C6CD6228}" type="sibTrans" cxnId="{AC7D2B79-C7E3-4DFC-B981-6D3D50D0052F}">
      <dgm:prSet/>
      <dgm:spPr/>
      <dgm:t>
        <a:bodyPr/>
        <a:lstStyle/>
        <a:p>
          <a:endParaRPr lang="en-US"/>
        </a:p>
      </dgm:t>
    </dgm:pt>
    <dgm:pt modelId="{B0B691D4-2A65-477E-8F89-FE2DD352DD78}">
      <dgm:prSet phldrT="[Text]" custT="1"/>
      <dgm:spPr/>
      <dgm:t>
        <a:bodyPr/>
        <a:lstStyle/>
        <a:p>
          <a:r>
            <a:rPr lang="en-US" sz="1800" dirty="0" smtClean="0">
              <a:latin typeface="Baskerville Old Face" panose="02020602080505020303" pitchFamily="18" charset="0"/>
            </a:rPr>
            <a:t>System Generated A/C Slip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535C939D-6B00-4FFE-8D09-64C1FF46B563}" type="parTrans" cxnId="{88858C27-E342-4ADE-92F0-E5630D797647}">
      <dgm:prSet/>
      <dgm:spPr/>
      <dgm:t>
        <a:bodyPr/>
        <a:lstStyle/>
        <a:p>
          <a:endParaRPr lang="en-US"/>
        </a:p>
      </dgm:t>
    </dgm:pt>
    <dgm:pt modelId="{FC29F9C5-3FFF-4922-A7A4-6B9C7214A6C5}" type="sibTrans" cxnId="{88858C27-E342-4ADE-92F0-E5630D797647}">
      <dgm:prSet/>
      <dgm:spPr/>
      <dgm:t>
        <a:bodyPr/>
        <a:lstStyle/>
        <a:p>
          <a:endParaRPr lang="en-US"/>
        </a:p>
      </dgm:t>
    </dgm:pt>
    <dgm:pt modelId="{3F16DEFF-7DC5-42E2-8639-3D40A9680CE8}" type="pres">
      <dgm:prSet presAssocID="{7C8A93B0-2DAE-4603-A5FC-1790EBEBBC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71826-A338-4618-9CA6-FBC72C939FFA}" type="pres">
      <dgm:prSet presAssocID="{C4B25CB2-7C97-41E3-B358-D1506F80A1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6A549-01B5-433B-A82B-F77034C44F70}" type="pres">
      <dgm:prSet presAssocID="{69E23703-2FE9-49C6-A1E8-E78C0AA14DE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366941F-8F88-404E-B437-075932DA779F}" type="pres">
      <dgm:prSet presAssocID="{69E23703-2FE9-49C6-A1E8-E78C0AA14DE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291126D-41C5-450E-A778-5A0A98292343}" type="pres">
      <dgm:prSet presAssocID="{F0D7793C-796D-4960-82A6-708ABCF42F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9E48-366A-4F57-9DA7-FA65FFFC2BDE}" type="pres">
      <dgm:prSet presAssocID="{7DDE6FE0-D569-480D-80E2-2F231BCC434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A3F18C-F86D-4BB3-AC0E-D655B5B7418E}" type="pres">
      <dgm:prSet presAssocID="{7DDE6FE0-D569-480D-80E2-2F231BCC43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12D50D1-EB52-4D57-9AA3-78B60F6F9722}" type="pres">
      <dgm:prSet presAssocID="{F69EF158-6DA0-4DD5-A996-4283F4FAA88C}" presName="node" presStyleLbl="node1" presStyleIdx="2" presStyleCnt="5" custScaleX="112365" custScaleY="107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6F735-5DC7-4747-BD33-894BF8253F05}" type="pres">
      <dgm:prSet presAssocID="{965AD7A9-F5D3-48C5-BDA4-F9EEBF30499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35EF94E-8179-46F0-A324-005014C34DD3}" type="pres">
      <dgm:prSet presAssocID="{965AD7A9-F5D3-48C5-BDA4-F9EEBF30499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EE9BDC1-C4B9-4A6E-868D-624CC63439DA}" type="pres">
      <dgm:prSet presAssocID="{3BDF4AB9-9E19-477C-9740-4F590711E6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7C648-092E-4FEC-B75A-20A167FCE792}" type="pres">
      <dgm:prSet presAssocID="{E2731CC2-F6BF-415F-B848-31D9C6CD622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AE6FB4D-B7B6-4146-A2F2-4F9408EF9D0C}" type="pres">
      <dgm:prSet presAssocID="{E2731CC2-F6BF-415F-B848-31D9C6CD622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AAC49C4-FC7A-42C5-B6E1-6F1ED439FBCC}" type="pres">
      <dgm:prSet presAssocID="{B0B691D4-2A65-477E-8F89-FE2DD352DD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BDAC9-F271-45C7-87BA-3D781FD14153}" type="pres">
      <dgm:prSet presAssocID="{FC29F9C5-3FFF-4922-A7A4-6B9C7214A6C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F5F24A4-D93D-4C2F-ADEB-D5F0B19A77F2}" type="pres">
      <dgm:prSet presAssocID="{FC29F9C5-3FFF-4922-A7A4-6B9C7214A6C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D5D51E5-E74D-45F3-8048-1321CB71CE85}" type="presOf" srcId="{F69EF158-6DA0-4DD5-A996-4283F4FAA88C}" destId="{312D50D1-EB52-4D57-9AA3-78B60F6F9722}" srcOrd="0" destOrd="0" presId="urn:microsoft.com/office/officeart/2005/8/layout/cycle2"/>
    <dgm:cxn modelId="{EC263628-E1A3-49AE-82FC-2890EEB8BAF1}" srcId="{7C8A93B0-2DAE-4603-A5FC-1790EBEBBCF2}" destId="{F69EF158-6DA0-4DD5-A996-4283F4FAA88C}" srcOrd="2" destOrd="0" parTransId="{505E0CBB-EB5F-4F49-890A-13CC59551F43}" sibTransId="{965AD7A9-F5D3-48C5-BDA4-F9EEBF304994}"/>
    <dgm:cxn modelId="{127926D4-C280-4322-AC88-75E4A926A6F3}" type="presOf" srcId="{965AD7A9-F5D3-48C5-BDA4-F9EEBF304994}" destId="{1036F735-5DC7-4747-BD33-894BF8253F05}" srcOrd="0" destOrd="0" presId="urn:microsoft.com/office/officeart/2005/8/layout/cycle2"/>
    <dgm:cxn modelId="{027451BE-2685-4321-B8A8-D6511A387D83}" type="presOf" srcId="{69E23703-2FE9-49C6-A1E8-E78C0AA14DE8}" destId="{6366941F-8F88-404E-B437-075932DA779F}" srcOrd="1" destOrd="0" presId="urn:microsoft.com/office/officeart/2005/8/layout/cycle2"/>
    <dgm:cxn modelId="{88D129D1-BEA5-44C8-B128-8D2E36B6D17E}" type="presOf" srcId="{7DDE6FE0-D569-480D-80E2-2F231BCC434C}" destId="{20589E48-366A-4F57-9DA7-FA65FFFC2BDE}" srcOrd="0" destOrd="0" presId="urn:microsoft.com/office/officeart/2005/8/layout/cycle2"/>
    <dgm:cxn modelId="{A1DB3531-F891-4A28-9639-9B17B2BC93A6}" type="presOf" srcId="{7DDE6FE0-D569-480D-80E2-2F231BCC434C}" destId="{2BA3F18C-F86D-4BB3-AC0E-D655B5B7418E}" srcOrd="1" destOrd="0" presId="urn:microsoft.com/office/officeart/2005/8/layout/cycle2"/>
    <dgm:cxn modelId="{7815C0C1-2A8E-4E88-AC38-B248BE4BF2EB}" type="presOf" srcId="{FC29F9C5-3FFF-4922-A7A4-6B9C7214A6C5}" destId="{6F5F24A4-D93D-4C2F-ADEB-D5F0B19A77F2}" srcOrd="1" destOrd="0" presId="urn:microsoft.com/office/officeart/2005/8/layout/cycle2"/>
    <dgm:cxn modelId="{71AEB33B-3E45-4D5B-822F-9FFF89818537}" type="presOf" srcId="{B0B691D4-2A65-477E-8F89-FE2DD352DD78}" destId="{1AAC49C4-FC7A-42C5-B6E1-6F1ED439FBCC}" srcOrd="0" destOrd="0" presId="urn:microsoft.com/office/officeart/2005/8/layout/cycle2"/>
    <dgm:cxn modelId="{00A3FF7D-5309-4D3F-B533-F37D15136A11}" type="presOf" srcId="{F0D7793C-796D-4960-82A6-708ABCF42FD9}" destId="{0291126D-41C5-450E-A778-5A0A98292343}" srcOrd="0" destOrd="0" presId="urn:microsoft.com/office/officeart/2005/8/layout/cycle2"/>
    <dgm:cxn modelId="{93056BB3-1EF2-40AC-8600-422BBFA62A5C}" type="presOf" srcId="{7C8A93B0-2DAE-4603-A5FC-1790EBEBBCF2}" destId="{3F16DEFF-7DC5-42E2-8639-3D40A9680CE8}" srcOrd="0" destOrd="0" presId="urn:microsoft.com/office/officeart/2005/8/layout/cycle2"/>
    <dgm:cxn modelId="{75FDEBC4-CA70-4C03-B0F4-85B42C5A9E7A}" type="presOf" srcId="{FC29F9C5-3FFF-4922-A7A4-6B9C7214A6C5}" destId="{99ABDAC9-F271-45C7-87BA-3D781FD14153}" srcOrd="0" destOrd="0" presId="urn:microsoft.com/office/officeart/2005/8/layout/cycle2"/>
    <dgm:cxn modelId="{59901CFC-014E-4E75-8F56-43AE598B7020}" type="presOf" srcId="{C4B25CB2-7C97-41E3-B358-D1506F80A11F}" destId="{A1671826-A338-4618-9CA6-FBC72C939FFA}" srcOrd="0" destOrd="0" presId="urn:microsoft.com/office/officeart/2005/8/layout/cycle2"/>
    <dgm:cxn modelId="{AC7D2B79-C7E3-4DFC-B981-6D3D50D0052F}" srcId="{7C8A93B0-2DAE-4603-A5FC-1790EBEBBCF2}" destId="{3BDF4AB9-9E19-477C-9740-4F590711E647}" srcOrd="3" destOrd="0" parTransId="{0A7CE498-C077-4617-9B21-6C22CD3591D0}" sibTransId="{E2731CC2-F6BF-415F-B848-31D9C6CD6228}"/>
    <dgm:cxn modelId="{88858C27-E342-4ADE-92F0-E5630D797647}" srcId="{7C8A93B0-2DAE-4603-A5FC-1790EBEBBCF2}" destId="{B0B691D4-2A65-477E-8F89-FE2DD352DD78}" srcOrd="4" destOrd="0" parTransId="{535C939D-6B00-4FFE-8D09-64C1FF46B563}" sibTransId="{FC29F9C5-3FFF-4922-A7A4-6B9C7214A6C5}"/>
    <dgm:cxn modelId="{0F391E0F-6020-4F9F-997A-E313D12633F5}" type="presOf" srcId="{965AD7A9-F5D3-48C5-BDA4-F9EEBF304994}" destId="{A35EF94E-8179-46F0-A324-005014C34DD3}" srcOrd="1" destOrd="0" presId="urn:microsoft.com/office/officeart/2005/8/layout/cycle2"/>
    <dgm:cxn modelId="{FFEAFB27-A66A-4D37-9254-0D2FB473ACD9}" srcId="{7C8A93B0-2DAE-4603-A5FC-1790EBEBBCF2}" destId="{F0D7793C-796D-4960-82A6-708ABCF42FD9}" srcOrd="1" destOrd="0" parTransId="{C3FB3B73-D640-409D-A5A7-CE5C6B956E17}" sibTransId="{7DDE6FE0-D569-480D-80E2-2F231BCC434C}"/>
    <dgm:cxn modelId="{C4FF6B37-6D65-460B-93E3-6282E5D689DF}" type="presOf" srcId="{E2731CC2-F6BF-415F-B848-31D9C6CD6228}" destId="{3A07C648-092E-4FEC-B75A-20A167FCE792}" srcOrd="0" destOrd="0" presId="urn:microsoft.com/office/officeart/2005/8/layout/cycle2"/>
    <dgm:cxn modelId="{81346390-FA59-4184-B9D4-A298A27C4A69}" type="presOf" srcId="{E2731CC2-F6BF-415F-B848-31D9C6CD6228}" destId="{6AE6FB4D-B7B6-4146-A2F2-4F9408EF9D0C}" srcOrd="1" destOrd="0" presId="urn:microsoft.com/office/officeart/2005/8/layout/cycle2"/>
    <dgm:cxn modelId="{57A60748-0E7F-4AE2-96DF-8E7FF66E316A}" type="presOf" srcId="{3BDF4AB9-9E19-477C-9740-4F590711E647}" destId="{1EE9BDC1-C4B9-4A6E-868D-624CC63439DA}" srcOrd="0" destOrd="0" presId="urn:microsoft.com/office/officeart/2005/8/layout/cycle2"/>
    <dgm:cxn modelId="{7548516A-F484-4D85-A625-F4528D50104C}" type="presOf" srcId="{69E23703-2FE9-49C6-A1E8-E78C0AA14DE8}" destId="{15D6A549-01B5-433B-A82B-F77034C44F70}" srcOrd="0" destOrd="0" presId="urn:microsoft.com/office/officeart/2005/8/layout/cycle2"/>
    <dgm:cxn modelId="{54545240-771D-4F64-A2CE-14D302604ECC}" srcId="{7C8A93B0-2DAE-4603-A5FC-1790EBEBBCF2}" destId="{C4B25CB2-7C97-41E3-B358-D1506F80A11F}" srcOrd="0" destOrd="0" parTransId="{8B783E49-AEAE-47FA-BF2E-61A22D6D9B5F}" sibTransId="{69E23703-2FE9-49C6-A1E8-E78C0AA14DE8}"/>
    <dgm:cxn modelId="{B7D73689-9B94-48B4-A79B-FCDBEC6B5E2F}" type="presParOf" srcId="{3F16DEFF-7DC5-42E2-8639-3D40A9680CE8}" destId="{A1671826-A338-4618-9CA6-FBC72C939FFA}" srcOrd="0" destOrd="0" presId="urn:microsoft.com/office/officeart/2005/8/layout/cycle2"/>
    <dgm:cxn modelId="{453C9265-35FA-4DAE-A531-C41C3F450448}" type="presParOf" srcId="{3F16DEFF-7DC5-42E2-8639-3D40A9680CE8}" destId="{15D6A549-01B5-433B-A82B-F77034C44F70}" srcOrd="1" destOrd="0" presId="urn:microsoft.com/office/officeart/2005/8/layout/cycle2"/>
    <dgm:cxn modelId="{4E939B2E-C377-4774-8C73-4BFBDE2990F4}" type="presParOf" srcId="{15D6A549-01B5-433B-A82B-F77034C44F70}" destId="{6366941F-8F88-404E-B437-075932DA779F}" srcOrd="0" destOrd="0" presId="urn:microsoft.com/office/officeart/2005/8/layout/cycle2"/>
    <dgm:cxn modelId="{7634022C-5318-4624-BD4B-4765F97D9C7A}" type="presParOf" srcId="{3F16DEFF-7DC5-42E2-8639-3D40A9680CE8}" destId="{0291126D-41C5-450E-A778-5A0A98292343}" srcOrd="2" destOrd="0" presId="urn:microsoft.com/office/officeart/2005/8/layout/cycle2"/>
    <dgm:cxn modelId="{B6DDAA51-3A22-46C4-A72B-A0A450A6FBC0}" type="presParOf" srcId="{3F16DEFF-7DC5-42E2-8639-3D40A9680CE8}" destId="{20589E48-366A-4F57-9DA7-FA65FFFC2BDE}" srcOrd="3" destOrd="0" presId="urn:microsoft.com/office/officeart/2005/8/layout/cycle2"/>
    <dgm:cxn modelId="{7034AC1A-6AEE-4CE0-A8CE-3B3466FE1F24}" type="presParOf" srcId="{20589E48-366A-4F57-9DA7-FA65FFFC2BDE}" destId="{2BA3F18C-F86D-4BB3-AC0E-D655B5B7418E}" srcOrd="0" destOrd="0" presId="urn:microsoft.com/office/officeart/2005/8/layout/cycle2"/>
    <dgm:cxn modelId="{D676C948-B9BC-409C-B586-DEA5FA121EC1}" type="presParOf" srcId="{3F16DEFF-7DC5-42E2-8639-3D40A9680CE8}" destId="{312D50D1-EB52-4D57-9AA3-78B60F6F9722}" srcOrd="4" destOrd="0" presId="urn:microsoft.com/office/officeart/2005/8/layout/cycle2"/>
    <dgm:cxn modelId="{085FB5D0-D97D-4E07-AF45-C9363BE04AC7}" type="presParOf" srcId="{3F16DEFF-7DC5-42E2-8639-3D40A9680CE8}" destId="{1036F735-5DC7-4747-BD33-894BF8253F05}" srcOrd="5" destOrd="0" presId="urn:microsoft.com/office/officeart/2005/8/layout/cycle2"/>
    <dgm:cxn modelId="{EA12DB0A-D5B1-4DAD-BA7F-0621A96EC9F3}" type="presParOf" srcId="{1036F735-5DC7-4747-BD33-894BF8253F05}" destId="{A35EF94E-8179-46F0-A324-005014C34DD3}" srcOrd="0" destOrd="0" presId="urn:microsoft.com/office/officeart/2005/8/layout/cycle2"/>
    <dgm:cxn modelId="{6706D7FF-C30E-4D86-AF0F-FEDF4E2B2A93}" type="presParOf" srcId="{3F16DEFF-7DC5-42E2-8639-3D40A9680CE8}" destId="{1EE9BDC1-C4B9-4A6E-868D-624CC63439DA}" srcOrd="6" destOrd="0" presId="urn:microsoft.com/office/officeart/2005/8/layout/cycle2"/>
    <dgm:cxn modelId="{E1634FB6-5506-4988-A358-672276E064BA}" type="presParOf" srcId="{3F16DEFF-7DC5-42E2-8639-3D40A9680CE8}" destId="{3A07C648-092E-4FEC-B75A-20A167FCE792}" srcOrd="7" destOrd="0" presId="urn:microsoft.com/office/officeart/2005/8/layout/cycle2"/>
    <dgm:cxn modelId="{1CE3BEFD-0C39-4E20-9FAD-72C3A9213107}" type="presParOf" srcId="{3A07C648-092E-4FEC-B75A-20A167FCE792}" destId="{6AE6FB4D-B7B6-4146-A2F2-4F9408EF9D0C}" srcOrd="0" destOrd="0" presId="urn:microsoft.com/office/officeart/2005/8/layout/cycle2"/>
    <dgm:cxn modelId="{74F70DCE-5882-4278-87C6-3BC0437D4D80}" type="presParOf" srcId="{3F16DEFF-7DC5-42E2-8639-3D40A9680CE8}" destId="{1AAC49C4-FC7A-42C5-B6E1-6F1ED439FBCC}" srcOrd="8" destOrd="0" presId="urn:microsoft.com/office/officeart/2005/8/layout/cycle2"/>
    <dgm:cxn modelId="{F0899979-3400-4AB7-B9BE-FB858601FF0C}" type="presParOf" srcId="{3F16DEFF-7DC5-42E2-8639-3D40A9680CE8}" destId="{99ABDAC9-F271-45C7-87BA-3D781FD14153}" srcOrd="9" destOrd="0" presId="urn:microsoft.com/office/officeart/2005/8/layout/cycle2"/>
    <dgm:cxn modelId="{169B0316-791D-4AE8-AB7D-C83A0F4640BB}" type="presParOf" srcId="{99ABDAC9-F271-45C7-87BA-3D781FD14153}" destId="{6F5F24A4-D93D-4C2F-ADEB-D5F0B19A77F2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734C1-2D05-415A-8ACC-A030E507FF4C}">
      <dsp:nvSpPr>
        <dsp:cNvPr id="0" name=""/>
        <dsp:cNvSpPr/>
      </dsp:nvSpPr>
      <dsp:spPr>
        <a:xfrm>
          <a:off x="2722523" y="1747641"/>
          <a:ext cx="2221328" cy="19215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Beneficiaries of </a:t>
          </a:r>
          <a:r>
            <a:rPr lang="en-US" sz="1800" kern="1200" dirty="0" smtClean="0">
              <a:solidFill>
                <a:schemeClr val="bg2"/>
              </a:solidFill>
              <a:latin typeface="Baskerville Old Face" panose="02020602080505020303" pitchFamily="18" charset="0"/>
            </a:rPr>
            <a:t>iBAS++</a:t>
          </a:r>
          <a:endParaRPr lang="en-US" sz="1800" kern="1200" dirty="0">
            <a:solidFill>
              <a:schemeClr val="bg2"/>
            </a:solidFill>
            <a:latin typeface="Baskerville Old Face" panose="02020602080505020303" pitchFamily="18" charset="0"/>
          </a:endParaRPr>
        </a:p>
      </dsp:txBody>
      <dsp:txXfrm>
        <a:off x="3090628" y="2066067"/>
        <a:ext cx="1485118" cy="1284687"/>
      </dsp:txXfrm>
    </dsp:sp>
    <dsp:sp modelId="{1800FE75-86BA-4FEB-A802-257B6A2A139F}">
      <dsp:nvSpPr>
        <dsp:cNvPr id="0" name=""/>
        <dsp:cNvSpPr/>
      </dsp:nvSpPr>
      <dsp:spPr>
        <a:xfrm>
          <a:off x="4113501" y="828315"/>
          <a:ext cx="838100" cy="722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8DF54-0F62-4358-883C-74042AACD0D4}">
      <dsp:nvSpPr>
        <dsp:cNvPr id="0" name=""/>
        <dsp:cNvSpPr/>
      </dsp:nvSpPr>
      <dsp:spPr>
        <a:xfrm>
          <a:off x="2927139" y="0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12,71,317</a:t>
          </a:r>
          <a:r>
            <a:rPr lang="en-US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  <a:latin typeface="Baskerville Old Face" panose="02020602080505020303" pitchFamily="18" charset="0"/>
            </a:rPr>
            <a:t>GoB Employees </a:t>
          </a:r>
          <a:endParaRPr lang="en-US" sz="1800" kern="1200" dirty="0">
            <a:solidFill>
              <a:schemeClr val="bg2"/>
            </a:solidFill>
            <a:latin typeface="Baskerville Old Face" panose="02020602080505020303" pitchFamily="18" charset="0"/>
          </a:endParaRPr>
        </a:p>
      </dsp:txBody>
      <dsp:txXfrm>
        <a:off x="3228812" y="260983"/>
        <a:ext cx="1217017" cy="1052862"/>
      </dsp:txXfrm>
    </dsp:sp>
    <dsp:sp modelId="{707710B1-9753-4ABE-B7C9-37F845847092}">
      <dsp:nvSpPr>
        <dsp:cNvPr id="0" name=""/>
        <dsp:cNvSpPr/>
      </dsp:nvSpPr>
      <dsp:spPr>
        <a:xfrm>
          <a:off x="5091630" y="2178322"/>
          <a:ext cx="838100" cy="722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38A39-E867-4B0C-93DD-EE878C3F4E5A}">
      <dsp:nvSpPr>
        <dsp:cNvPr id="0" name=""/>
        <dsp:cNvSpPr/>
      </dsp:nvSpPr>
      <dsp:spPr>
        <a:xfrm>
          <a:off x="4596624" y="968624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8,63,167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Pensioners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4898297" y="1229607"/>
        <a:ext cx="1217017" cy="1052862"/>
      </dsp:txXfrm>
    </dsp:sp>
    <dsp:sp modelId="{F529E88F-44CA-4F2F-A82C-32971B74EEA0}">
      <dsp:nvSpPr>
        <dsp:cNvPr id="0" name=""/>
        <dsp:cNvSpPr/>
      </dsp:nvSpPr>
      <dsp:spPr>
        <a:xfrm>
          <a:off x="4412159" y="3702227"/>
          <a:ext cx="838100" cy="722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E86B8-E328-4121-839E-59E541D27959}">
      <dsp:nvSpPr>
        <dsp:cNvPr id="0" name=""/>
        <dsp:cNvSpPr/>
      </dsp:nvSpPr>
      <dsp:spPr>
        <a:xfrm>
          <a:off x="4596624" y="2872828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1,01,21,989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Social Safetynet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4898297" y="3133811"/>
        <a:ext cx="1217017" cy="1052862"/>
      </dsp:txXfrm>
    </dsp:sp>
    <dsp:sp modelId="{BB99F090-C80B-49B3-8DED-31B47220946B}">
      <dsp:nvSpPr>
        <dsp:cNvPr id="0" name=""/>
        <dsp:cNvSpPr/>
      </dsp:nvSpPr>
      <dsp:spPr>
        <a:xfrm>
          <a:off x="2726656" y="3860414"/>
          <a:ext cx="838100" cy="722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DB4A-0B82-46EB-878F-11ABE7E73EAC}">
      <dsp:nvSpPr>
        <dsp:cNvPr id="0" name=""/>
        <dsp:cNvSpPr/>
      </dsp:nvSpPr>
      <dsp:spPr>
        <a:xfrm>
          <a:off x="2927139" y="3842536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1,78,321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Vendors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3228812" y="4103519"/>
        <a:ext cx="1217017" cy="1052862"/>
      </dsp:txXfrm>
    </dsp:sp>
    <dsp:sp modelId="{496F2979-EA11-4252-9EF6-4F852494866A}">
      <dsp:nvSpPr>
        <dsp:cNvPr id="0" name=""/>
        <dsp:cNvSpPr/>
      </dsp:nvSpPr>
      <dsp:spPr>
        <a:xfrm>
          <a:off x="1732510" y="2510948"/>
          <a:ext cx="838100" cy="72213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2360-2AFA-46BF-B404-C83D0C51C381}">
      <dsp:nvSpPr>
        <dsp:cNvPr id="0" name=""/>
        <dsp:cNvSpPr/>
      </dsp:nvSpPr>
      <dsp:spPr>
        <a:xfrm>
          <a:off x="1249904" y="2873912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1,62,55,329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Students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1551577" y="3134895"/>
        <a:ext cx="1217017" cy="1052862"/>
      </dsp:txXfrm>
    </dsp:sp>
    <dsp:sp modelId="{EDF6B02F-F774-4B3A-8921-A1E367DAF7D3}">
      <dsp:nvSpPr>
        <dsp:cNvPr id="0" name=""/>
        <dsp:cNvSpPr/>
      </dsp:nvSpPr>
      <dsp:spPr>
        <a:xfrm>
          <a:off x="1249904" y="966457"/>
          <a:ext cx="1820363" cy="1574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34,97,353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Corona Victims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1551577" y="1227440"/>
        <a:ext cx="1217017" cy="105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71826-A338-4618-9CA6-FBC72C939FFA}">
      <dsp:nvSpPr>
        <dsp:cNvPr id="0" name=""/>
        <dsp:cNvSpPr/>
      </dsp:nvSpPr>
      <dsp:spPr>
        <a:xfrm>
          <a:off x="3203057" y="-27430"/>
          <a:ext cx="1559715" cy="1559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Online GPF A/C Opening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3431472" y="200985"/>
        <a:ext cx="1102885" cy="1102885"/>
      </dsp:txXfrm>
    </dsp:sp>
    <dsp:sp modelId="{15D6A549-01B5-433B-A82B-F77034C44F70}">
      <dsp:nvSpPr>
        <dsp:cNvPr id="0" name=""/>
        <dsp:cNvSpPr/>
      </dsp:nvSpPr>
      <dsp:spPr>
        <a:xfrm rot="2160000">
          <a:off x="4713811" y="1171376"/>
          <a:ext cx="416006" cy="52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25729" y="1239979"/>
        <a:ext cx="291204" cy="315842"/>
      </dsp:txXfrm>
    </dsp:sp>
    <dsp:sp modelId="{0291126D-41C5-450E-A778-5A0A98292343}">
      <dsp:nvSpPr>
        <dsp:cNvPr id="0" name=""/>
        <dsp:cNvSpPr/>
      </dsp:nvSpPr>
      <dsp:spPr>
        <a:xfrm>
          <a:off x="5099906" y="1350711"/>
          <a:ext cx="1559715" cy="1559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GPF Nominee Entry and Change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5328321" y="1579126"/>
        <a:ext cx="1102885" cy="1102885"/>
      </dsp:txXfrm>
    </dsp:sp>
    <dsp:sp modelId="{20589E48-366A-4F57-9DA7-FA65FFFC2BDE}">
      <dsp:nvSpPr>
        <dsp:cNvPr id="0" name=""/>
        <dsp:cNvSpPr/>
      </dsp:nvSpPr>
      <dsp:spPr>
        <a:xfrm rot="6480000">
          <a:off x="5338248" y="2943186"/>
          <a:ext cx="383922" cy="52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413632" y="2993697"/>
        <a:ext cx="268745" cy="315842"/>
      </dsp:txXfrm>
    </dsp:sp>
    <dsp:sp modelId="{312D50D1-EB52-4D57-9AA3-78B60F6F9722}">
      <dsp:nvSpPr>
        <dsp:cNvPr id="0" name=""/>
        <dsp:cNvSpPr/>
      </dsp:nvSpPr>
      <dsp:spPr>
        <a:xfrm>
          <a:off x="4278945" y="3523591"/>
          <a:ext cx="1752574" cy="1673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Yearly Subscription Change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4535604" y="3768701"/>
        <a:ext cx="1239256" cy="1183495"/>
      </dsp:txXfrm>
    </dsp:sp>
    <dsp:sp modelId="{1036F735-5DC7-4747-BD33-894BF8253F05}">
      <dsp:nvSpPr>
        <dsp:cNvPr id="0" name=""/>
        <dsp:cNvSpPr/>
      </dsp:nvSpPr>
      <dsp:spPr>
        <a:xfrm rot="10800000">
          <a:off x="3762578" y="4097247"/>
          <a:ext cx="364899" cy="52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72048" y="4202528"/>
        <a:ext cx="255429" cy="315842"/>
      </dsp:txXfrm>
    </dsp:sp>
    <dsp:sp modelId="{1EE9BDC1-C4B9-4A6E-868D-624CC63439DA}">
      <dsp:nvSpPr>
        <dsp:cNvPr id="0" name=""/>
        <dsp:cNvSpPr/>
      </dsp:nvSpPr>
      <dsp:spPr>
        <a:xfrm>
          <a:off x="2030740" y="3580591"/>
          <a:ext cx="1559715" cy="1559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System Generated Ledger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2259155" y="3809006"/>
        <a:ext cx="1102885" cy="1102885"/>
      </dsp:txXfrm>
    </dsp:sp>
    <dsp:sp modelId="{3A07C648-092E-4FEC-B75A-20A167FCE792}">
      <dsp:nvSpPr>
        <dsp:cNvPr id="0" name=""/>
        <dsp:cNvSpPr/>
      </dsp:nvSpPr>
      <dsp:spPr>
        <a:xfrm rot="15120000">
          <a:off x="2243967" y="2993504"/>
          <a:ext cx="416006" cy="52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25651" y="3158132"/>
        <a:ext cx="291204" cy="315842"/>
      </dsp:txXfrm>
    </dsp:sp>
    <dsp:sp modelId="{1AAC49C4-FC7A-42C5-B6E1-6F1ED439FBCC}">
      <dsp:nvSpPr>
        <dsp:cNvPr id="0" name=""/>
        <dsp:cNvSpPr/>
      </dsp:nvSpPr>
      <dsp:spPr>
        <a:xfrm>
          <a:off x="1306208" y="1350711"/>
          <a:ext cx="1559715" cy="1559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anose="02020602080505020303" pitchFamily="18" charset="0"/>
            </a:rPr>
            <a:t>System Generated A/C Slip </a:t>
          </a:r>
          <a:endParaRPr lang="en-US" sz="1800" kern="1200" dirty="0">
            <a:latin typeface="Baskerville Old Face" panose="02020602080505020303" pitchFamily="18" charset="0"/>
          </a:endParaRPr>
        </a:p>
      </dsp:txBody>
      <dsp:txXfrm>
        <a:off x="1534623" y="1579126"/>
        <a:ext cx="1102885" cy="1102885"/>
      </dsp:txXfrm>
    </dsp:sp>
    <dsp:sp modelId="{99ABDAC9-F271-45C7-87BA-3D781FD14153}">
      <dsp:nvSpPr>
        <dsp:cNvPr id="0" name=""/>
        <dsp:cNvSpPr/>
      </dsp:nvSpPr>
      <dsp:spPr>
        <a:xfrm rot="19440000">
          <a:off x="2816962" y="1185216"/>
          <a:ext cx="416006" cy="52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828880" y="1327175"/>
        <a:ext cx="291204" cy="31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CEBB-14BC-4F2E-8C2D-62AECF7912D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E28F-BB83-4A5C-AABE-F020AA5E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8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8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5FFE-B87B-4F21-B4E9-8D5D5A0F6CB8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C1A-0873-4906-88AB-C60AB904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9841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PFM Reforms in Bangladesh through </a:t>
            </a:r>
            <a:r>
              <a:rPr lang="en-US" sz="2800" b="1" dirty="0" smtClean="0">
                <a:latin typeface="Baskerville Old Face" panose="02020602080505020303" pitchFamily="18" charset="0"/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BAS</a:t>
            </a:r>
            <a:r>
              <a:rPr lang="en-US" sz="2800" b="1" dirty="0" smtClean="0">
                <a:latin typeface="Baskerville Old Face" panose="02020602080505020303" pitchFamily="18" charset="0"/>
              </a:rPr>
              <a:t>++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59" y="2586000"/>
            <a:ext cx="845527" cy="845527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8757139" y="3594890"/>
            <a:ext cx="2936631" cy="98155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1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রাশেদুল</a:t>
            </a:r>
            <a:r>
              <a:rPr lang="en-US" sz="1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endParaRPr lang="en-US" sz="1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কনসালটেন্ট</a:t>
            </a:r>
            <a:endParaRPr lang="en-US" sz="1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আইবাস</a:t>
            </a:r>
            <a:r>
              <a:rPr lang="en-US" sz="1400" dirty="0" smtClean="0"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70" y="1123061"/>
            <a:ext cx="3930162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600" dirty="0" smtClean="0">
                <a:latin typeface="Baskerville Old Face" panose="02020602080505020303" pitchFamily="18" charset="0"/>
              </a:rPr>
              <a:t>Budget at a Glance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600" dirty="0" smtClean="0">
                <a:latin typeface="Baskerville Old Face" panose="02020602080505020303" pitchFamily="18" charset="0"/>
              </a:rPr>
              <a:t>DDO Management through iBAS++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600" dirty="0" smtClean="0">
                <a:latin typeface="Baskerville Old Face" panose="02020602080505020303" pitchFamily="18" charset="0"/>
              </a:rPr>
              <a:t>Reforms in Bangladesh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Budget Execution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Pay and Accounting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TA/DA Bill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Leave Account Automation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Social Safety Net Program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Pension Simplification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PL Account Management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DDO Other Bills Automation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A-Challan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Foreign Mission Accounting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smtClean="0">
                <a:latin typeface="Baskerville Old Face" panose="02020602080505020303" pitchFamily="18" charset="0"/>
              </a:rPr>
              <a:t>GPF Management </a:t>
            </a:r>
          </a:p>
        </p:txBody>
      </p:sp>
    </p:spTree>
    <p:extLst>
      <p:ext uri="{BB962C8B-B14F-4D97-AF65-F5344CB8AC3E}">
        <p14:creationId xmlns:p14="http://schemas.microsoft.com/office/powerpoint/2010/main" val="1107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69466" y="1174994"/>
            <a:ext cx="9984510" cy="3947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Money cannot be withdrawn from public fund without presentation of bills at the treasury (Accounts Office) signed by DDO.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[SR-83]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Gazetted govt. employees will sign the bills as SDO and submit directly at accounts office except TA bills. TA bills require counter sign of the controlling officer.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[SR-85]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A bill becomes vouchers when it is duly receipt and paid. 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466" y="402831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91490" y="1284108"/>
            <a:ext cx="980901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The cash book should be closed and balanced on each day and the head of the office will check the cash book.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At the end of the month, the office head should verify the cash balance and certify its correctness with dated signature.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Pen through the incorrect entry end insert the correct one in red ink between the line.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Officer should initial with date every such correction. 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807" y="642054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89890" y="1359632"/>
            <a:ext cx="9947565" cy="416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To enable the disbursing officer to watch the progress of the expenditure under each item as compared with the appropriation for it, a progressive total of all the columns of the concerned register must be made monthly immediately after the monthly total.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[SR-178]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Every govt. officer who is authorized to draw </a:t>
            </a:r>
            <a:r>
              <a:rPr lang="en-US" i="1" dirty="0" err="1" smtClean="0">
                <a:latin typeface="Bookman Old Style" panose="02050604050505020204" pitchFamily="18" charset="0"/>
              </a:rPr>
              <a:t>cheques</a:t>
            </a:r>
            <a:r>
              <a:rPr lang="en-US" i="1" dirty="0" smtClean="0">
                <a:latin typeface="Bookman Old Style" panose="02050604050505020204" pitchFamily="18" charset="0"/>
              </a:rPr>
              <a:t> or sign or countersign bills shall send a specimen signature to the concerned Accounts Office and the Bank.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[SR-91] </a:t>
            </a:r>
          </a:p>
          <a:p>
            <a:pPr algn="just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791" y="510908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55172" y="1201371"/>
            <a:ext cx="91532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Every public officer is expected to spend public money as a person of ordinary prudence would have spent his or her own money. 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The expenditure should not be more than the occasion demands.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No authority should exercise its powers of sanctioning expenditure to pass an order which will be directly or indirectly go to its own advantages. 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172" y="556779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79329" y="1359788"/>
            <a:ext cx="9310255" cy="4228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smtClean="0">
                <a:latin typeface="Bookman Old Style" panose="02050604050505020204" pitchFamily="18" charset="0"/>
              </a:rPr>
              <a:t>Responsible for enforcing financial order and strict economy at every step. </a:t>
            </a:r>
            <a:r>
              <a:rPr lang="en-US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[GFR-11] </a:t>
            </a:r>
          </a:p>
          <a:p>
            <a:pPr algn="just"/>
            <a:r>
              <a:rPr lang="en-US" i="1" smtClean="0">
                <a:latin typeface="Bookman Old Style" panose="02050604050505020204" pitchFamily="18" charset="0"/>
              </a:rPr>
              <a:t>Controlling officer must see that funds are spent in the public interest and upon objects on which money was provided. </a:t>
            </a:r>
            <a:r>
              <a:rPr lang="en-US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[GFR-12]</a:t>
            </a:r>
          </a:p>
          <a:p>
            <a:pPr algn="just"/>
            <a:r>
              <a:rPr lang="en-US" i="1" smtClean="0">
                <a:latin typeface="Bookman Old Style" panose="02050604050505020204" pitchFamily="18" charset="0"/>
              </a:rPr>
              <a:t>An officer who signs or countersigns a certificate is personally responsible for the fact certified to… </a:t>
            </a:r>
            <a:r>
              <a:rPr lang="en-US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[GFR-16] </a:t>
            </a:r>
            <a:endParaRPr lang="en-US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329" y="509284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58" y="263769"/>
            <a:ext cx="3208927" cy="6066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47" y="1847302"/>
            <a:ext cx="6887536" cy="3137936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1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9" y="1216347"/>
            <a:ext cx="6811326" cy="4143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72" y="479539"/>
            <a:ext cx="4284867" cy="5353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85900" y="545123"/>
            <a:ext cx="32267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এন্ট্রি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ইউজার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রেজিস্ট্রেশন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অ্যাপ্রুভাল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5" y="917001"/>
            <a:ext cx="4956622" cy="4725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67" y="1445747"/>
            <a:ext cx="6725589" cy="411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8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277" y="747322"/>
            <a:ext cx="6535062" cy="5591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7538" y="2549770"/>
            <a:ext cx="19255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সাবমিশন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মেন্যু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0" y="175847"/>
            <a:ext cx="6344535" cy="6576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2177" y="3006969"/>
            <a:ext cx="23739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সাবমিশনের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সামারী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শীট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11" y="562708"/>
            <a:ext cx="41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Budget: 2023-2024 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0218"/>
              </p:ext>
            </p:extLst>
          </p:nvPr>
        </p:nvGraphicFramePr>
        <p:xfrm>
          <a:off x="253511" y="1006750"/>
          <a:ext cx="11684976" cy="3271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40014">
                  <a:extLst>
                    <a:ext uri="{9D8B030D-6E8A-4147-A177-3AD203B41FA5}">
                      <a16:colId xmlns:a16="http://schemas.microsoft.com/office/drawing/2014/main" val="256855761"/>
                    </a:ext>
                  </a:extLst>
                </a:gridCol>
                <a:gridCol w="4070838">
                  <a:extLst>
                    <a:ext uri="{9D8B030D-6E8A-4147-A177-3AD203B41FA5}">
                      <a16:colId xmlns:a16="http://schemas.microsoft.com/office/drawing/2014/main" val="1068739857"/>
                    </a:ext>
                  </a:extLst>
                </a:gridCol>
                <a:gridCol w="3974124">
                  <a:extLst>
                    <a:ext uri="{9D8B030D-6E8A-4147-A177-3AD203B41FA5}">
                      <a16:colId xmlns:a16="http://schemas.microsoft.com/office/drawing/2014/main" val="107068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Revenue and Foreign</a:t>
                      </a:r>
                      <a:r>
                        <a:rPr lang="en-US" baseline="0" dirty="0" smtClean="0">
                          <a:latin typeface="Baskerville Old Face" panose="02020602080505020303" pitchFamily="18" charset="0"/>
                        </a:rPr>
                        <a:t> Grants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Expenditure</a:t>
                      </a:r>
                      <a:r>
                        <a:rPr lang="en-US" baseline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Financing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0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Revenue + Grants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(Tax +</a:t>
                      </a:r>
                      <a:r>
                        <a:rPr lang="en-US" sz="1600" baseline="0" dirty="0" smtClean="0">
                          <a:latin typeface="Baskerville Old Face" panose="02020602080505020303" pitchFamily="18" charset="0"/>
                        </a:rPr>
                        <a:t> Non-Tax) + Grants 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 smtClean="0">
                          <a:latin typeface="Baskerville Old Face" panose="02020602080505020303" pitchFamily="18" charset="0"/>
                        </a:rPr>
                        <a:t>= (NBR+Non-NBR) + Non-Tax + Grants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 smtClean="0">
                          <a:latin typeface="Baskerville Old Face" panose="02020602080505020303" pitchFamily="18" charset="0"/>
                        </a:rPr>
                        <a:t>= 4,30,000+20,000+50,000+3,900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 smtClean="0">
                          <a:latin typeface="Baskerville Old Face" panose="02020602080505020303" pitchFamily="18" charset="0"/>
                        </a:rPr>
                        <a:t>= 5,03,900 </a:t>
                      </a:r>
                      <a:endParaRPr lang="en-US" sz="16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Operating + Development + Others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(Recurrent+Capital)+Development+Others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4,36,247+39,034+2,77,582+8,922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7,61,785</a:t>
                      </a:r>
                      <a:r>
                        <a:rPr lang="en-US" sz="1600" dirty="0" smtClean="0">
                          <a:latin typeface="Baskerville Old Face" panose="02020602080505020303" pitchFamily="18" charset="0"/>
                        </a:rPr>
                        <a:t> </a:t>
                      </a:r>
                      <a:endParaRPr lang="en-US" sz="16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= Foreign Loan + Domestic Loan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= FL+ (BS+Non-BS)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= FL + (LTD+STD) + (NSC+Others)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=</a:t>
                      </a:r>
                      <a:r>
                        <a:rPr lang="en-US" baseline="0" dirty="0" smtClean="0">
                          <a:latin typeface="Baskerville Old Face" panose="02020602080505020303" pitchFamily="18" charset="0"/>
                        </a:rPr>
                        <a:t> 1,02,490+86,580+45,815+18,000+5,000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baseline="0" dirty="0" smtClean="0">
                          <a:latin typeface="Baskerville Old Face" panose="02020602080505020303" pitchFamily="18" charset="0"/>
                        </a:rPr>
                        <a:t>= 2,57,885 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5326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Key Words: </a:t>
                      </a:r>
                      <a:r>
                        <a:rPr lang="en-US" dirty="0" smtClean="0">
                          <a:latin typeface="Baskerville Old Face" panose="02020602080505020303" pitchFamily="18" charset="0"/>
                        </a:rPr>
                        <a:t>Grants, Non-NBR Tax, Non-Tax</a:t>
                      </a:r>
                      <a:r>
                        <a:rPr lang="en-US" baseline="0" dirty="0" smtClean="0">
                          <a:latin typeface="Baskerville Old Face" panose="02020602080505020303" pitchFamily="18" charset="0"/>
                        </a:rPr>
                        <a:t> Revenue, Capital Expenditure, LTD, STD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178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1174385">
            <a:off x="2286000" y="4613416"/>
            <a:ext cx="2092569" cy="37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Demands for Grants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74385">
            <a:off x="2285999" y="5114600"/>
            <a:ext cx="2092569" cy="37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Financial Year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4385">
            <a:off x="2285998" y="5672877"/>
            <a:ext cx="2092569" cy="37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Consolidated Fund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74385">
            <a:off x="8277956" y="4558787"/>
            <a:ext cx="3118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Public Account of the Republic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74385">
            <a:off x="8277956" y="5064340"/>
            <a:ext cx="3118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Finance Act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74385">
            <a:off x="8277956" y="5622617"/>
            <a:ext cx="3118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Appropriation Act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74385">
            <a:off x="5578695" y="4608292"/>
            <a:ext cx="1302401" cy="37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Budget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174385">
            <a:off x="5679293" y="5350244"/>
            <a:ext cx="1302401" cy="37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AFS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1" y="1714388"/>
            <a:ext cx="1001217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247206"/>
            <a:ext cx="9631119" cy="6363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91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5" y="184637"/>
            <a:ext cx="9640645" cy="669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9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06" y="96715"/>
            <a:ext cx="4602548" cy="655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48" y="96715"/>
            <a:ext cx="5432630" cy="6661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60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80751" y="1270348"/>
            <a:ext cx="2475135" cy="268198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22690" y="1270347"/>
            <a:ext cx="4259754" cy="223240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80752" y="4031423"/>
            <a:ext cx="7801692" cy="202935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4455886" y="2205447"/>
            <a:ext cx="1066800" cy="76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364491" y="3502753"/>
            <a:ext cx="576152" cy="52959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147;p4">
            <a:extLst>
              <a:ext uri="{FF2B5EF4-FFF2-40B4-BE49-F238E27FC236}">
                <a16:creationId xmlns:a16="http://schemas.microsoft.com/office/drawing/2014/main" id="{8D4F789B-A7BE-CFDF-9FB1-7BF76F9B4B7C}"/>
              </a:ext>
            </a:extLst>
          </p:cNvPr>
          <p:cNvGrpSpPr/>
          <p:nvPr/>
        </p:nvGrpSpPr>
        <p:grpSpPr>
          <a:xfrm>
            <a:off x="0" y="6481034"/>
            <a:ext cx="12191999" cy="276959"/>
            <a:chOff x="0" y="6499322"/>
            <a:chExt cx="12191999" cy="276959"/>
          </a:xfrm>
        </p:grpSpPr>
        <p:grpSp>
          <p:nvGrpSpPr>
            <p:cNvPr id="9" name="Google Shape;148;p4">
              <a:extLst>
                <a:ext uri="{FF2B5EF4-FFF2-40B4-BE49-F238E27FC236}">
                  <a16:creationId xmlns:a16="http://schemas.microsoft.com/office/drawing/2014/main" id="{1EF4DB33-2C85-B5BA-2A64-3B5A2C10796F}"/>
                </a:ext>
              </a:extLst>
            </p:cNvPr>
            <p:cNvGrpSpPr/>
            <p:nvPr/>
          </p:nvGrpSpPr>
          <p:grpSpPr>
            <a:xfrm>
              <a:off x="0" y="6499322"/>
              <a:ext cx="10800187" cy="276959"/>
              <a:chOff x="0" y="6499322"/>
              <a:chExt cx="10800187" cy="276959"/>
            </a:xfrm>
          </p:grpSpPr>
          <p:cxnSp>
            <p:nvCxnSpPr>
              <p:cNvPr id="14" name="Google Shape;149;p4">
                <a:extLst>
                  <a:ext uri="{FF2B5EF4-FFF2-40B4-BE49-F238E27FC236}">
                    <a16:creationId xmlns:a16="http://schemas.microsoft.com/office/drawing/2014/main" id="{01710DDA-38F5-555A-DCAC-3D14A84CC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630127"/>
                <a:ext cx="444398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150;p4">
                <a:extLst>
                  <a:ext uri="{FF2B5EF4-FFF2-40B4-BE49-F238E27FC236}">
                    <a16:creationId xmlns:a16="http://schemas.microsoft.com/office/drawing/2014/main" id="{DABD5284-EC6E-C2A5-E8C1-D2626213B6C6}"/>
                  </a:ext>
                </a:extLst>
              </p:cNvPr>
              <p:cNvSpPr txBox="1"/>
              <p:nvPr/>
            </p:nvSpPr>
            <p:spPr>
              <a:xfrm>
                <a:off x="4553712" y="6499322"/>
                <a:ext cx="6246475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s-IN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সরকারি কর্মচারীদের ‘ছুটি হিসাব’ অটোমেশন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(Leave Account Automation through </a:t>
                </a:r>
                <a:r>
                  <a:rPr lang="en-GB" sz="1200" dirty="0" err="1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iBAS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++)</a:t>
                </a:r>
                <a:endParaRPr sz="1200" dirty="0">
                  <a:solidFill>
                    <a:schemeClr val="accent5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51;p4">
              <a:extLst>
                <a:ext uri="{FF2B5EF4-FFF2-40B4-BE49-F238E27FC236}">
                  <a16:creationId xmlns:a16="http://schemas.microsoft.com/office/drawing/2014/main" id="{2B2107D1-3D74-CF40-6915-6D449A79D78E}"/>
                </a:ext>
              </a:extLst>
            </p:cNvPr>
            <p:cNvGrpSpPr/>
            <p:nvPr/>
          </p:nvGrpSpPr>
          <p:grpSpPr>
            <a:xfrm>
              <a:off x="10966450" y="6500592"/>
              <a:ext cx="1225549" cy="238899"/>
              <a:chOff x="10966450" y="6500592"/>
              <a:chExt cx="1225549" cy="238899"/>
            </a:xfrm>
          </p:grpSpPr>
          <p:sp>
            <p:nvSpPr>
              <p:cNvPr id="12" name="Google Shape;152;p4">
                <a:extLst>
                  <a:ext uri="{FF2B5EF4-FFF2-40B4-BE49-F238E27FC236}">
                    <a16:creationId xmlns:a16="http://schemas.microsoft.com/office/drawing/2014/main" id="{7A3CDA0E-6533-0795-30AE-FE6CB656B189}"/>
                  </a:ext>
                </a:extLst>
              </p:cNvPr>
              <p:cNvSpPr/>
              <p:nvPr/>
            </p:nvSpPr>
            <p:spPr>
              <a:xfrm>
                <a:off x="10966450" y="6500592"/>
                <a:ext cx="1225549" cy="238899"/>
              </a:xfrm>
              <a:prstGeom prst="rect">
                <a:avLst/>
              </a:prstGeom>
              <a:solidFill>
                <a:srgbClr val="385E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Slide-</a:t>
                </a:r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53;p4">
                <a:extLst>
                  <a:ext uri="{FF2B5EF4-FFF2-40B4-BE49-F238E27FC236}">
                    <a16:creationId xmlns:a16="http://schemas.microsoft.com/office/drawing/2014/main" id="{FBE7B0CA-FCC7-7DDC-DDA0-97BBD1BEAEB3}"/>
                  </a:ext>
                </a:extLst>
              </p:cNvPr>
              <p:cNvSpPr txBox="1"/>
              <p:nvPr/>
            </p:nvSpPr>
            <p:spPr>
              <a:xfrm>
                <a:off x="11383092" y="6512828"/>
                <a:ext cx="472024" cy="226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00000000-1234-1234-1234-123412341234}" type="slidenum">
                  <a:rPr lang="en-US" sz="110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fld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55092-2831-39D5-5722-D9BB202EE7C9}"/>
              </a:ext>
            </a:extLst>
          </p:cNvPr>
          <p:cNvSpPr/>
          <p:nvPr/>
        </p:nvSpPr>
        <p:spPr>
          <a:xfrm>
            <a:off x="1" y="272017"/>
            <a:ext cx="12191999" cy="578072"/>
          </a:xfrm>
          <a:prstGeom prst="rect">
            <a:avLst/>
          </a:prstGeom>
          <a:solidFill>
            <a:srgbClr val="38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‘লিভ রেজিস্টার’ অটোমেশন ফ্লো  (</a:t>
            </a:r>
            <a:r>
              <a:rPr lang="en-US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SDO Portion)</a:t>
            </a:r>
          </a:p>
        </p:txBody>
      </p:sp>
    </p:spTree>
    <p:extLst>
      <p:ext uri="{BB962C8B-B14F-4D97-AF65-F5344CB8AC3E}">
        <p14:creationId xmlns:p14="http://schemas.microsoft.com/office/powerpoint/2010/main" val="30528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173" y="1419059"/>
            <a:ext cx="2362200" cy="2780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46005" y="1414017"/>
            <a:ext cx="5198111" cy="278098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71173" y="4359949"/>
            <a:ext cx="2362200" cy="1371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819716" y="4523014"/>
            <a:ext cx="2487295" cy="113061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818120" y="4350742"/>
            <a:ext cx="2112264" cy="169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ight Arrow 14"/>
          <p:cNvSpPr/>
          <p:nvPr/>
        </p:nvSpPr>
        <p:spPr>
          <a:xfrm>
            <a:off x="3931605" y="2389899"/>
            <a:ext cx="914400" cy="838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27276" y="4860235"/>
            <a:ext cx="914399" cy="3638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307011" y="4897822"/>
            <a:ext cx="374904" cy="381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147;p4">
            <a:extLst>
              <a:ext uri="{FF2B5EF4-FFF2-40B4-BE49-F238E27FC236}">
                <a16:creationId xmlns:a16="http://schemas.microsoft.com/office/drawing/2014/main" id="{053187F2-7400-C77C-6955-D0414A1CA895}"/>
              </a:ext>
            </a:extLst>
          </p:cNvPr>
          <p:cNvGrpSpPr/>
          <p:nvPr/>
        </p:nvGrpSpPr>
        <p:grpSpPr>
          <a:xfrm>
            <a:off x="0" y="6481034"/>
            <a:ext cx="12191999" cy="276959"/>
            <a:chOff x="0" y="6499322"/>
            <a:chExt cx="12191999" cy="276959"/>
          </a:xfrm>
        </p:grpSpPr>
        <p:grpSp>
          <p:nvGrpSpPr>
            <p:cNvPr id="4" name="Google Shape;148;p4">
              <a:extLst>
                <a:ext uri="{FF2B5EF4-FFF2-40B4-BE49-F238E27FC236}">
                  <a16:creationId xmlns:a16="http://schemas.microsoft.com/office/drawing/2014/main" id="{03315DE5-5F02-A20A-C2BC-5E7CA52955B7}"/>
                </a:ext>
              </a:extLst>
            </p:cNvPr>
            <p:cNvGrpSpPr/>
            <p:nvPr/>
          </p:nvGrpSpPr>
          <p:grpSpPr>
            <a:xfrm>
              <a:off x="0" y="6499322"/>
              <a:ext cx="10800187" cy="276959"/>
              <a:chOff x="0" y="6499322"/>
              <a:chExt cx="10800187" cy="276959"/>
            </a:xfrm>
          </p:grpSpPr>
          <p:cxnSp>
            <p:nvCxnSpPr>
              <p:cNvPr id="8" name="Google Shape;149;p4">
                <a:extLst>
                  <a:ext uri="{FF2B5EF4-FFF2-40B4-BE49-F238E27FC236}">
                    <a16:creationId xmlns:a16="http://schemas.microsoft.com/office/drawing/2014/main" id="{4B9415C8-F0EE-2883-0225-988D550DE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630127"/>
                <a:ext cx="444398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" name="Google Shape;150;p4">
                <a:extLst>
                  <a:ext uri="{FF2B5EF4-FFF2-40B4-BE49-F238E27FC236}">
                    <a16:creationId xmlns:a16="http://schemas.microsoft.com/office/drawing/2014/main" id="{D48C6C39-D41B-A944-86D1-AC4A77748F77}"/>
                  </a:ext>
                </a:extLst>
              </p:cNvPr>
              <p:cNvSpPr txBox="1"/>
              <p:nvPr/>
            </p:nvSpPr>
            <p:spPr>
              <a:xfrm>
                <a:off x="4553712" y="6499322"/>
                <a:ext cx="6246475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s-IN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সরকারি কর্মচারীদের ‘ছুটি হিসাব’ অটোমেশন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(Leave Account Automation through </a:t>
                </a:r>
                <a:r>
                  <a:rPr lang="en-GB" sz="1200" dirty="0" err="1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iBAS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++)</a:t>
                </a:r>
                <a:endParaRPr sz="1200" dirty="0">
                  <a:solidFill>
                    <a:schemeClr val="accent5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151;p4">
              <a:extLst>
                <a:ext uri="{FF2B5EF4-FFF2-40B4-BE49-F238E27FC236}">
                  <a16:creationId xmlns:a16="http://schemas.microsoft.com/office/drawing/2014/main" id="{1E05D604-8949-C7EE-86F8-FDCF8A194DDA}"/>
                </a:ext>
              </a:extLst>
            </p:cNvPr>
            <p:cNvGrpSpPr/>
            <p:nvPr/>
          </p:nvGrpSpPr>
          <p:grpSpPr>
            <a:xfrm>
              <a:off x="10966450" y="6500592"/>
              <a:ext cx="1225549" cy="238899"/>
              <a:chOff x="10966450" y="6500592"/>
              <a:chExt cx="1225549" cy="238899"/>
            </a:xfrm>
          </p:grpSpPr>
          <p:sp>
            <p:nvSpPr>
              <p:cNvPr id="6" name="Google Shape;152;p4">
                <a:extLst>
                  <a:ext uri="{FF2B5EF4-FFF2-40B4-BE49-F238E27FC236}">
                    <a16:creationId xmlns:a16="http://schemas.microsoft.com/office/drawing/2014/main" id="{FB8C7CE8-D53A-D406-37C6-CAE045CCE3A2}"/>
                  </a:ext>
                </a:extLst>
              </p:cNvPr>
              <p:cNvSpPr/>
              <p:nvPr/>
            </p:nvSpPr>
            <p:spPr>
              <a:xfrm>
                <a:off x="10966450" y="6500592"/>
                <a:ext cx="1225549" cy="238899"/>
              </a:xfrm>
              <a:prstGeom prst="rect">
                <a:avLst/>
              </a:prstGeom>
              <a:solidFill>
                <a:srgbClr val="385E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Slide-</a:t>
                </a:r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53;p4">
                <a:extLst>
                  <a:ext uri="{FF2B5EF4-FFF2-40B4-BE49-F238E27FC236}">
                    <a16:creationId xmlns:a16="http://schemas.microsoft.com/office/drawing/2014/main" id="{527502A4-1BA6-9D58-8646-2A1E40363B1E}"/>
                  </a:ext>
                </a:extLst>
              </p:cNvPr>
              <p:cNvSpPr txBox="1"/>
              <p:nvPr/>
            </p:nvSpPr>
            <p:spPr>
              <a:xfrm>
                <a:off x="11383092" y="6512828"/>
                <a:ext cx="472024" cy="226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00000000-1234-1234-1234-123412341234}" type="slidenum">
                  <a:rPr lang="en-US" sz="110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fld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2598E4B-47B9-178B-5844-5EBFBAFBF78E}"/>
              </a:ext>
            </a:extLst>
          </p:cNvPr>
          <p:cNvSpPr/>
          <p:nvPr/>
        </p:nvSpPr>
        <p:spPr>
          <a:xfrm>
            <a:off x="1" y="272017"/>
            <a:ext cx="12191999" cy="578072"/>
          </a:xfrm>
          <a:prstGeom prst="rect">
            <a:avLst/>
          </a:prstGeom>
          <a:solidFill>
            <a:srgbClr val="38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‘লিভ রেজিস্টার’ অটোমেশন ফ্লো (</a:t>
            </a:r>
            <a:r>
              <a:rPr lang="en-US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Controlling Officer) </a:t>
            </a:r>
          </a:p>
        </p:txBody>
      </p:sp>
    </p:spTree>
    <p:extLst>
      <p:ext uri="{BB962C8B-B14F-4D97-AF65-F5344CB8AC3E}">
        <p14:creationId xmlns:p14="http://schemas.microsoft.com/office/powerpoint/2010/main" val="28731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2"/>
          <a:srcRect b="37734"/>
          <a:stretch/>
        </p:blipFill>
        <p:spPr bwMode="auto">
          <a:xfrm>
            <a:off x="1729686" y="1133276"/>
            <a:ext cx="2106139" cy="2361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196132" y="1122160"/>
            <a:ext cx="4832826" cy="237163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149406" y="4045432"/>
            <a:ext cx="4926277" cy="200613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729686" y="4045432"/>
            <a:ext cx="2180890" cy="208101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ight Arrow 21"/>
          <p:cNvSpPr/>
          <p:nvPr/>
        </p:nvSpPr>
        <p:spPr>
          <a:xfrm>
            <a:off x="3835825" y="2028543"/>
            <a:ext cx="716960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69644" y="3509829"/>
            <a:ext cx="685800" cy="457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4548560" y="4781800"/>
            <a:ext cx="600846" cy="5334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147;p4">
            <a:extLst>
              <a:ext uri="{FF2B5EF4-FFF2-40B4-BE49-F238E27FC236}">
                <a16:creationId xmlns:a16="http://schemas.microsoft.com/office/drawing/2014/main" id="{2611C81A-6EE0-8686-55FA-B38A0340F631}"/>
              </a:ext>
            </a:extLst>
          </p:cNvPr>
          <p:cNvGrpSpPr/>
          <p:nvPr/>
        </p:nvGrpSpPr>
        <p:grpSpPr>
          <a:xfrm>
            <a:off x="0" y="6481034"/>
            <a:ext cx="12191999" cy="276959"/>
            <a:chOff x="0" y="6499322"/>
            <a:chExt cx="12191999" cy="276959"/>
          </a:xfrm>
        </p:grpSpPr>
        <p:grpSp>
          <p:nvGrpSpPr>
            <p:cNvPr id="4" name="Google Shape;148;p4">
              <a:extLst>
                <a:ext uri="{FF2B5EF4-FFF2-40B4-BE49-F238E27FC236}">
                  <a16:creationId xmlns:a16="http://schemas.microsoft.com/office/drawing/2014/main" id="{DED4BC89-4A97-68E4-1465-2F1D9ADE5F28}"/>
                </a:ext>
              </a:extLst>
            </p:cNvPr>
            <p:cNvGrpSpPr/>
            <p:nvPr/>
          </p:nvGrpSpPr>
          <p:grpSpPr>
            <a:xfrm>
              <a:off x="0" y="6499322"/>
              <a:ext cx="10800187" cy="276959"/>
              <a:chOff x="0" y="6499322"/>
              <a:chExt cx="10800187" cy="276959"/>
            </a:xfrm>
          </p:grpSpPr>
          <p:cxnSp>
            <p:nvCxnSpPr>
              <p:cNvPr id="8" name="Google Shape;149;p4">
                <a:extLst>
                  <a:ext uri="{FF2B5EF4-FFF2-40B4-BE49-F238E27FC236}">
                    <a16:creationId xmlns:a16="http://schemas.microsoft.com/office/drawing/2014/main" id="{4377535E-F295-FC1D-0F8C-D149D1869C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630127"/>
                <a:ext cx="444398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" name="Google Shape;150;p4">
                <a:extLst>
                  <a:ext uri="{FF2B5EF4-FFF2-40B4-BE49-F238E27FC236}">
                    <a16:creationId xmlns:a16="http://schemas.microsoft.com/office/drawing/2014/main" id="{D9C4175B-342F-027D-CC60-512ADFC649B0}"/>
                  </a:ext>
                </a:extLst>
              </p:cNvPr>
              <p:cNvSpPr txBox="1"/>
              <p:nvPr/>
            </p:nvSpPr>
            <p:spPr>
              <a:xfrm>
                <a:off x="4553712" y="6499322"/>
                <a:ext cx="6246475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s-IN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সরকারি কর্মচারীদের ‘ছুটি হিসাব’ অটোমেশন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(Leave Account Automation through </a:t>
                </a:r>
                <a:r>
                  <a:rPr lang="en-GB" sz="1200" dirty="0" err="1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iBAS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++)</a:t>
                </a:r>
                <a:endParaRPr sz="1200" dirty="0">
                  <a:solidFill>
                    <a:schemeClr val="accent5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151;p4">
              <a:extLst>
                <a:ext uri="{FF2B5EF4-FFF2-40B4-BE49-F238E27FC236}">
                  <a16:creationId xmlns:a16="http://schemas.microsoft.com/office/drawing/2014/main" id="{B946AC98-F83A-232C-F0E1-FFA86BDED1EF}"/>
                </a:ext>
              </a:extLst>
            </p:cNvPr>
            <p:cNvGrpSpPr/>
            <p:nvPr/>
          </p:nvGrpSpPr>
          <p:grpSpPr>
            <a:xfrm>
              <a:off x="10966450" y="6500592"/>
              <a:ext cx="1225549" cy="238899"/>
              <a:chOff x="10966450" y="6500592"/>
              <a:chExt cx="1225549" cy="238899"/>
            </a:xfrm>
          </p:grpSpPr>
          <p:sp>
            <p:nvSpPr>
              <p:cNvPr id="6" name="Google Shape;152;p4">
                <a:extLst>
                  <a:ext uri="{FF2B5EF4-FFF2-40B4-BE49-F238E27FC236}">
                    <a16:creationId xmlns:a16="http://schemas.microsoft.com/office/drawing/2014/main" id="{3D98A293-64B2-9EBD-8565-2382168B2D05}"/>
                  </a:ext>
                </a:extLst>
              </p:cNvPr>
              <p:cNvSpPr/>
              <p:nvPr/>
            </p:nvSpPr>
            <p:spPr>
              <a:xfrm>
                <a:off x="10966450" y="6500592"/>
                <a:ext cx="1225549" cy="238899"/>
              </a:xfrm>
              <a:prstGeom prst="rect">
                <a:avLst/>
              </a:prstGeom>
              <a:solidFill>
                <a:srgbClr val="385E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Slide-</a:t>
                </a:r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53;p4">
                <a:extLst>
                  <a:ext uri="{FF2B5EF4-FFF2-40B4-BE49-F238E27FC236}">
                    <a16:creationId xmlns:a16="http://schemas.microsoft.com/office/drawing/2014/main" id="{53E5B576-7232-2232-E5AD-F8C828ABF7A7}"/>
                  </a:ext>
                </a:extLst>
              </p:cNvPr>
              <p:cNvSpPr txBox="1"/>
              <p:nvPr/>
            </p:nvSpPr>
            <p:spPr>
              <a:xfrm>
                <a:off x="11383092" y="6512828"/>
                <a:ext cx="472024" cy="226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00000000-1234-1234-1234-123412341234}" type="slidenum">
                  <a:rPr lang="en-US" sz="110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26</a:t>
                </a:fld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55F14F-2B40-AAD4-77BD-792EB1776B97}"/>
              </a:ext>
            </a:extLst>
          </p:cNvPr>
          <p:cNvSpPr/>
          <p:nvPr/>
        </p:nvSpPr>
        <p:spPr>
          <a:xfrm>
            <a:off x="1" y="272017"/>
            <a:ext cx="12191999" cy="578072"/>
          </a:xfrm>
          <a:prstGeom prst="rect">
            <a:avLst/>
          </a:prstGeom>
          <a:solidFill>
            <a:srgbClr val="38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‘লিভ রেজিস্টার’ অটোমেশন ফ্লো (</a:t>
            </a:r>
            <a:r>
              <a:rPr lang="en-US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Accounts Office)</a:t>
            </a:r>
          </a:p>
        </p:txBody>
      </p:sp>
    </p:spTree>
    <p:extLst>
      <p:ext uri="{BB962C8B-B14F-4D97-AF65-F5344CB8AC3E}">
        <p14:creationId xmlns:p14="http://schemas.microsoft.com/office/powerpoint/2010/main" val="16669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43991" y="1087183"/>
            <a:ext cx="10675113" cy="4844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ছুটি রুপান্তর </a:t>
            </a:r>
            <a:r>
              <a:rPr lang="as-IN" sz="2400" dirty="0">
                <a:cs typeface="NikoshBAN" panose="02000000000000000000" pitchFamily="2" charset="0"/>
              </a:rPr>
              <a:t>(</a:t>
            </a:r>
            <a:r>
              <a:rPr lang="en-US" sz="2400" dirty="0">
                <a:cs typeface="NikoshBAN" panose="02000000000000000000" pitchFamily="2" charset="0"/>
              </a:rPr>
              <a:t>Leave Conversion);</a:t>
            </a: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মঞ্জুরিকৃত ছুটি ভোগের শুরুর তারিখ নির্ধারণ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ছুটির আবেদন সংশোধন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মঞ্জুরিকৃত ছুটি বাতিল অথবা সংশোধন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অবকাশ বিভাগের ছুটি সংক্রান্ত সিস্টেম প্রস্তুত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 অফিস কর্তৃক ‘লিভ হিস্ট্রিক্যাল ডাটা’ হালনাদকরণ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মহানিয়ন্ত্রক (সিজিএ) এর কার্যালয়ের সাথে এ স্কিম কর্তৃক একটি কর্মশালার আয়োজন করা 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সকল এসডিও, ডিডিও এবং হিসাবরক্ষণ অফিসের সংশ্লিষ্ট জনবলকে প্রশিক্ষণ প্রদান করা 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সিএএফও অফিসে পাইলটিং শুরু করা 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5000"/>
              </a:lnSpc>
              <a:buSzPct val="115000"/>
              <a:buFont typeface="Wingdings" panose="05000000000000000000" pitchFamily="2" charset="2"/>
              <a:buChar char="§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সিজিএ অফিসের তত্ত্বাবধানে সকল হিসাবরক্ষণ অফিস কর্তৃক গেজেটেড কর্মচারীদের ‘লিভ হিস্ট্রিক্যাল ডাটা’ সিস্টেমে হালনাগাদকরণ করা হবে। </a:t>
            </a:r>
          </a:p>
        </p:txBody>
      </p:sp>
      <p:grpSp>
        <p:nvGrpSpPr>
          <p:cNvPr id="3" name="Google Shape;147;p4">
            <a:extLst>
              <a:ext uri="{FF2B5EF4-FFF2-40B4-BE49-F238E27FC236}">
                <a16:creationId xmlns:a16="http://schemas.microsoft.com/office/drawing/2014/main" id="{30623584-109F-8496-F829-0CDA033EC30D}"/>
              </a:ext>
            </a:extLst>
          </p:cNvPr>
          <p:cNvGrpSpPr/>
          <p:nvPr/>
        </p:nvGrpSpPr>
        <p:grpSpPr>
          <a:xfrm>
            <a:off x="0" y="6481034"/>
            <a:ext cx="12191999" cy="276959"/>
            <a:chOff x="0" y="6499322"/>
            <a:chExt cx="12191999" cy="276959"/>
          </a:xfrm>
        </p:grpSpPr>
        <p:grpSp>
          <p:nvGrpSpPr>
            <p:cNvPr id="4" name="Google Shape;148;p4">
              <a:extLst>
                <a:ext uri="{FF2B5EF4-FFF2-40B4-BE49-F238E27FC236}">
                  <a16:creationId xmlns:a16="http://schemas.microsoft.com/office/drawing/2014/main" id="{79C009B0-E3A8-18BD-BD2B-1007C10ECD54}"/>
                </a:ext>
              </a:extLst>
            </p:cNvPr>
            <p:cNvGrpSpPr/>
            <p:nvPr/>
          </p:nvGrpSpPr>
          <p:grpSpPr>
            <a:xfrm>
              <a:off x="0" y="6499322"/>
              <a:ext cx="10800187" cy="276959"/>
              <a:chOff x="0" y="6499322"/>
              <a:chExt cx="10800187" cy="276959"/>
            </a:xfrm>
          </p:grpSpPr>
          <p:cxnSp>
            <p:nvCxnSpPr>
              <p:cNvPr id="8" name="Google Shape;149;p4">
                <a:extLst>
                  <a:ext uri="{FF2B5EF4-FFF2-40B4-BE49-F238E27FC236}">
                    <a16:creationId xmlns:a16="http://schemas.microsoft.com/office/drawing/2014/main" id="{3E231D21-BD32-7944-ED54-452BA9755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630127"/>
                <a:ext cx="444398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" name="Google Shape;150;p4">
                <a:extLst>
                  <a:ext uri="{FF2B5EF4-FFF2-40B4-BE49-F238E27FC236}">
                    <a16:creationId xmlns:a16="http://schemas.microsoft.com/office/drawing/2014/main" id="{15827605-8498-1610-C3A2-1AEF9B2C9E56}"/>
                  </a:ext>
                </a:extLst>
              </p:cNvPr>
              <p:cNvSpPr txBox="1"/>
              <p:nvPr/>
            </p:nvSpPr>
            <p:spPr>
              <a:xfrm>
                <a:off x="4553712" y="6499322"/>
                <a:ext cx="6246475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s-IN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সরকারি কর্মচারীদের ‘ছুটি হিসাব’ অটোমেশন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(Leave Account Automation through </a:t>
                </a:r>
                <a:r>
                  <a:rPr lang="en-GB" sz="1200" dirty="0" err="1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iBAS</a:t>
                </a:r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++)</a:t>
                </a:r>
                <a:endParaRPr sz="1200" dirty="0">
                  <a:solidFill>
                    <a:schemeClr val="accent5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151;p4">
              <a:extLst>
                <a:ext uri="{FF2B5EF4-FFF2-40B4-BE49-F238E27FC236}">
                  <a16:creationId xmlns:a16="http://schemas.microsoft.com/office/drawing/2014/main" id="{0500CA04-0641-CAE7-1655-E0F975E38C81}"/>
                </a:ext>
              </a:extLst>
            </p:cNvPr>
            <p:cNvGrpSpPr/>
            <p:nvPr/>
          </p:nvGrpSpPr>
          <p:grpSpPr>
            <a:xfrm>
              <a:off x="10966450" y="6500592"/>
              <a:ext cx="1225549" cy="238899"/>
              <a:chOff x="10966450" y="6500592"/>
              <a:chExt cx="1225549" cy="238899"/>
            </a:xfrm>
          </p:grpSpPr>
          <p:sp>
            <p:nvSpPr>
              <p:cNvPr id="6" name="Google Shape;152;p4">
                <a:extLst>
                  <a:ext uri="{FF2B5EF4-FFF2-40B4-BE49-F238E27FC236}">
                    <a16:creationId xmlns:a16="http://schemas.microsoft.com/office/drawing/2014/main" id="{B66ACB72-692A-482B-3A9C-4FD1211D3BB2}"/>
                  </a:ext>
                </a:extLst>
              </p:cNvPr>
              <p:cNvSpPr/>
              <p:nvPr/>
            </p:nvSpPr>
            <p:spPr>
              <a:xfrm>
                <a:off x="10966450" y="6500592"/>
                <a:ext cx="1225549" cy="238899"/>
              </a:xfrm>
              <a:prstGeom prst="rect">
                <a:avLst/>
              </a:prstGeom>
              <a:solidFill>
                <a:srgbClr val="385E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Slide-</a:t>
                </a:r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53;p4">
                <a:extLst>
                  <a:ext uri="{FF2B5EF4-FFF2-40B4-BE49-F238E27FC236}">
                    <a16:creationId xmlns:a16="http://schemas.microsoft.com/office/drawing/2014/main" id="{0077118E-D58F-B16A-B868-270489352DA6}"/>
                  </a:ext>
                </a:extLst>
              </p:cNvPr>
              <p:cNvSpPr txBox="1"/>
              <p:nvPr/>
            </p:nvSpPr>
            <p:spPr>
              <a:xfrm>
                <a:off x="11383092" y="6512828"/>
                <a:ext cx="472024" cy="226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00000000-1234-1234-1234-123412341234}" type="slidenum">
                  <a:rPr lang="en-US" sz="1100" smtClean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27</a:t>
                </a:fld>
                <a:endParaRPr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801CF4-3A5B-FAD4-F5F2-5F4A4C482F6B}"/>
              </a:ext>
            </a:extLst>
          </p:cNvPr>
          <p:cNvSpPr/>
          <p:nvPr/>
        </p:nvSpPr>
        <p:spPr>
          <a:xfrm>
            <a:off x="1" y="272017"/>
            <a:ext cx="12191999" cy="578072"/>
          </a:xfrm>
          <a:prstGeom prst="rect">
            <a:avLst/>
          </a:prstGeom>
          <a:solidFill>
            <a:srgbClr val="38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‘লিভ রেজিস্টার’ অটোমেশন বাস্তবায়ন ও চ্যালেঞ্জসমূহ </a:t>
            </a:r>
          </a:p>
        </p:txBody>
      </p:sp>
    </p:spTree>
    <p:extLst>
      <p:ext uri="{BB962C8B-B14F-4D97-AF65-F5344CB8AC3E}">
        <p14:creationId xmlns:p14="http://schemas.microsoft.com/office/powerpoint/2010/main" val="746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5130"/>
            <a:ext cx="1219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Thanks for Patience 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Revenue Details: 2023-2024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8167" y="960668"/>
            <a:ext cx="1786305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4,30,000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NBR Tax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(85.33%) 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774" y="2561372"/>
            <a:ext cx="2409093" cy="1834158"/>
          </a:xfrm>
          <a:prstGeom prst="flowChartMagneticDisk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5,03,900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Revenue and Foreign Grants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7678" y="2967673"/>
            <a:ext cx="1786305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20,000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Non-NBR Tax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(3.97%) 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908" y="2948999"/>
            <a:ext cx="1983400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50,000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Non-Tax Revenue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(9.92%) 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167" y="5158799"/>
            <a:ext cx="1983400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3,900 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Foreign Grants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(0.77%) 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88623" y="1982224"/>
            <a:ext cx="404446" cy="57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77308" y="3270738"/>
            <a:ext cx="1599466" cy="3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764455" y="4395530"/>
            <a:ext cx="430823" cy="7632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085867" y="3270738"/>
            <a:ext cx="1891811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3908" y="954574"/>
            <a:ext cx="1983400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Direct Tax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Income Tax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Travel Tax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7587" y="612697"/>
            <a:ext cx="2646485" cy="163449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Indirect Tax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Value Added Tax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Supplementary Duty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Import Duty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Excise Duty 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77308" y="1204546"/>
            <a:ext cx="1910859" cy="37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774472" y="1204546"/>
            <a:ext cx="1773115" cy="3780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47588" y="5056751"/>
            <a:ext cx="2803282" cy="102155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Stamp Duty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Narcotics &amp; Liquor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Taxes on uses of Goods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 flipH="1">
            <a:off x="9778658" y="3989229"/>
            <a:ext cx="341142" cy="10675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3893" y="4903517"/>
            <a:ext cx="2418252" cy="1328023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Administrative Fees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Rent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Dividends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Others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784837" y="3970555"/>
            <a:ext cx="396237" cy="915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424" y="1869693"/>
            <a:ext cx="2813538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skerville Old Face" panose="02020602080505020303" pitchFamily="18" charset="0"/>
              </a:rPr>
              <a:t>About i</a:t>
            </a:r>
            <a:r>
              <a:rPr lang="en-US" sz="16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BAS</a:t>
            </a:r>
            <a:r>
              <a:rPr lang="en-US" sz="1600" b="1" dirty="0" smtClean="0">
                <a:latin typeface="Baskerville Old Face" panose="02020602080505020303" pitchFamily="18" charset="0"/>
              </a:rPr>
              <a:t>++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askerville Old Face" panose="02020602080505020303" pitchFamily="18" charset="0"/>
              </a:rPr>
              <a:t>IFMIS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askerville Old Face" panose="02020602080505020303" pitchFamily="18" charset="0"/>
              </a:rPr>
              <a:t>Real time transaction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askerville Old Face" panose="02020602080505020303" pitchFamily="18" charset="0"/>
              </a:rPr>
              <a:t>Comprehensive financial reporting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askerville Old Face" panose="02020602080505020303" pitchFamily="18" charset="0"/>
              </a:rPr>
              <a:t>Quick delivery of service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askerville Old Face" panose="02020602080505020303" pitchFamily="18" charset="0"/>
              </a:rPr>
              <a:t>Interfaced with NID, TIN, e-GP, ADP MS, NSD 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7463993"/>
              </p:ext>
            </p:extLst>
          </p:nvPr>
        </p:nvGraphicFramePr>
        <p:xfrm>
          <a:off x="4088424" y="622950"/>
          <a:ext cx="7666892" cy="541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8424" y="622950"/>
            <a:ext cx="27871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Recipients of EFTs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77" y="992282"/>
            <a:ext cx="305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Integrated Budget and Accounting System </a:t>
            </a:r>
            <a:endParaRPr lang="en-US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663" y="712177"/>
            <a:ext cx="3376246" cy="244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Pension Automation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Centralized Pension Database based on NIDs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Unique e-PPO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Payment through EFTs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Mobile App for life verification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663" y="3760554"/>
            <a:ext cx="337624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National Saving Scheme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Automated Transaction of Saving Certificates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EFT payment for Profit and Principal to client's Bank A/C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0062" y="561129"/>
            <a:ext cx="398877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GoB Employee Database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Online Pay Fixation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Service Stage Management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Online pay and allowances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GPF, Loan and Advance, Income Tax Statement, House Building Loan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Govt. Accommodation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0061" y="3760553"/>
            <a:ext cx="398877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A-Challan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Web-based System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Instant system generated challan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Around 84 types of revenues/fees can be deposited through ACS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Payment Method: Internet Banking, MFS, Debit Card, Credit Card.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562708"/>
            <a:ext cx="22508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Automated Fund Management System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9270782"/>
              </p:ext>
            </p:extLst>
          </p:nvPr>
        </p:nvGraphicFramePr>
        <p:xfrm>
          <a:off x="3921369" y="562708"/>
          <a:ext cx="7965831" cy="516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599" y="1747262"/>
            <a:ext cx="3543300" cy="3790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Produce aggregate closing balance of all employees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Govt. liabilities against GPF can be calculated easily at any time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Budget allocation for GPF profit becomes more rational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Control Ledger allows decision makers to have a better cost-benefit analysis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648"/>
            <a:ext cx="4322885" cy="70629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Payment Systems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491"/>
            <a:ext cx="10515600" cy="436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Bangladesh Bank operates four major inter-bank payment 	systems: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BACPS: </a:t>
            </a:r>
            <a:r>
              <a:rPr lang="en-US" dirty="0" smtClean="0"/>
              <a:t>	Bangladesh Automated Cheque Processing 					System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BEFTN: </a:t>
            </a:r>
            <a:r>
              <a:rPr lang="en-US" dirty="0" smtClean="0"/>
              <a:t>	Bangladesh Electronic Funds Transfer 						Network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	NPSB: 	</a:t>
            </a:r>
            <a:r>
              <a:rPr lang="en-US" dirty="0" smtClean="0"/>
              <a:t>National Payment Switch Bangladesh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RTGS: </a:t>
            </a:r>
            <a:r>
              <a:rPr lang="en-US" dirty="0" smtClean="0"/>
              <a:t>	Real Time Gross Settlement System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7436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Cheque </a:t>
            </a:r>
            <a:r>
              <a:rPr lang="en-GB" sz="2400" dirty="0"/>
              <a:t>Imaging and Truncation </a:t>
            </a:r>
            <a:r>
              <a:rPr lang="en-GB" sz="2400" dirty="0">
                <a:solidFill>
                  <a:srgbClr val="FF0000"/>
                </a:solidFill>
              </a:rPr>
              <a:t>(CIT) </a:t>
            </a:r>
            <a:r>
              <a:rPr lang="en-GB" sz="2400" dirty="0"/>
              <a:t>technology for electronic presentment and payment of paper-based </a:t>
            </a:r>
            <a:r>
              <a:rPr lang="en-GB" sz="2400" dirty="0" smtClean="0"/>
              <a:t>instruments. </a:t>
            </a:r>
          </a:p>
          <a:p>
            <a:pPr algn="just"/>
            <a:r>
              <a:rPr lang="en-GB" sz="2400" dirty="0"/>
              <a:t>BACPS operates in a batch processing mode</a:t>
            </a:r>
            <a:r>
              <a:rPr lang="en-GB" sz="2400" dirty="0" smtClean="0"/>
              <a:t>. </a:t>
            </a:r>
          </a:p>
          <a:p>
            <a:pPr algn="just"/>
            <a:r>
              <a:rPr lang="en-GB" sz="2400" dirty="0"/>
              <a:t>High Value </a:t>
            </a:r>
            <a:r>
              <a:rPr lang="en-GB" sz="2400" dirty="0">
                <a:solidFill>
                  <a:srgbClr val="FF0000"/>
                </a:solidFill>
              </a:rPr>
              <a:t>(HV) </a:t>
            </a:r>
            <a:r>
              <a:rPr lang="en-GB" sz="2400" dirty="0"/>
              <a:t>Cheque Clearing (Cheque amounting Tk. 5,00,000 or above) and Regular Value </a:t>
            </a:r>
            <a:r>
              <a:rPr lang="en-GB" sz="2400" dirty="0">
                <a:solidFill>
                  <a:srgbClr val="FF0000"/>
                </a:solidFill>
              </a:rPr>
              <a:t>(RV) </a:t>
            </a:r>
            <a:r>
              <a:rPr lang="en-GB" sz="2400" dirty="0"/>
              <a:t>Cheque </a:t>
            </a:r>
            <a:r>
              <a:rPr lang="en-GB" sz="2400" dirty="0" smtClean="0"/>
              <a:t>clearing.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564" y="1825625"/>
            <a:ext cx="4962236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2400" dirty="0"/>
              <a:t>At present HV presentment </a:t>
            </a:r>
            <a:r>
              <a:rPr lang="en-GB" sz="2400" dirty="0" smtClean="0"/>
              <a:t>cut off </a:t>
            </a:r>
            <a:r>
              <a:rPr lang="en-GB" sz="2400" dirty="0"/>
              <a:t>time is at </a:t>
            </a:r>
            <a:r>
              <a:rPr lang="en-GB" sz="2400" dirty="0">
                <a:solidFill>
                  <a:srgbClr val="FF0000"/>
                </a:solidFill>
              </a:rPr>
              <a:t>12:00</a:t>
            </a:r>
            <a:r>
              <a:rPr lang="en-GB" sz="2400" dirty="0"/>
              <a:t> and the return </a:t>
            </a:r>
            <a:r>
              <a:rPr lang="en-GB" sz="2400" dirty="0" smtClean="0"/>
              <a:t>cut off </a:t>
            </a:r>
            <a:r>
              <a:rPr lang="en-GB" sz="2400" dirty="0"/>
              <a:t>is at </a:t>
            </a:r>
            <a:r>
              <a:rPr lang="en-GB" sz="2400" dirty="0" smtClean="0">
                <a:solidFill>
                  <a:srgbClr val="FF0000"/>
                </a:solidFill>
              </a:rPr>
              <a:t>15:00</a:t>
            </a:r>
            <a:r>
              <a:rPr lang="en-GB" sz="2400" dirty="0" smtClean="0"/>
              <a:t> </a:t>
            </a:r>
          </a:p>
          <a:p>
            <a:pPr algn="just"/>
            <a:r>
              <a:rPr lang="en-GB" sz="2400" dirty="0"/>
              <a:t>RV clearing presentment cut off time is at 12:30 and return cut off is at </a:t>
            </a:r>
            <a:r>
              <a:rPr lang="en-GB" sz="2400" dirty="0" smtClean="0"/>
              <a:t>17:00</a:t>
            </a:r>
            <a:r>
              <a:rPr lang="en-GB" sz="2400" dirty="0"/>
              <a:t> </a:t>
            </a:r>
            <a:endParaRPr lang="en-GB" sz="2400" dirty="0" smtClean="0"/>
          </a:p>
          <a:p>
            <a:pPr algn="just"/>
            <a:r>
              <a:rPr lang="en-GB" sz="2400" dirty="0" smtClean="0"/>
              <a:t>It reduces time and cost of domestic clearing. </a:t>
            </a:r>
          </a:p>
          <a:p>
            <a:pPr algn="just"/>
            <a:r>
              <a:rPr lang="en-GB" sz="2400" dirty="0" smtClean="0"/>
              <a:t>It minimizes paper handling and manual intervention.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81648"/>
            <a:ext cx="4560277" cy="70629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Payment Systems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50908" y="1376129"/>
            <a:ext cx="9522691" cy="407107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DDO is a very important person in public sector financial administration.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He has been entrusted to draw bills to pay for services rendered or supplies made to government.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Every govt. office should have a DDO to draw money from the </a:t>
            </a:r>
            <a:r>
              <a:rPr lang="en-US" dirty="0" smtClean="0">
                <a:latin typeface="Bookman Old Style" panose="02050604050505020204" pitchFamily="18" charset="0"/>
              </a:rPr>
              <a:t>govt</a:t>
            </a:r>
            <a:r>
              <a:rPr lang="en-US" i="1" dirty="0" smtClean="0">
                <a:latin typeface="Bookman Old Style" panose="02050604050505020204" pitchFamily="18" charset="0"/>
              </a:rPr>
              <a:t>. exchequer and to disburse such money among the recipients. </a:t>
            </a:r>
          </a:p>
          <a:p>
            <a:pPr algn="just"/>
            <a:r>
              <a:rPr lang="en-US" i="1" dirty="0" smtClean="0">
                <a:latin typeface="Bookman Old Style" panose="02050604050505020204" pitchFamily="18" charset="0"/>
              </a:rPr>
              <a:t>All heads of the offices are DDO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[SR-65] </a:t>
            </a:r>
            <a:r>
              <a:rPr lang="en-US" i="1" dirty="0" smtClean="0">
                <a:latin typeface="Bookman Old Style" panose="02050604050505020204" pitchFamily="18" charset="0"/>
              </a:rPr>
              <a:t>Delegation of power by office head to the subordinate officer.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[SR-66] 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BACS and iBAS</a:t>
            </a:r>
            <a:r>
              <a:rPr lang="en-US" sz="1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++ স্কিম, অর্থ বিভাগ </a:t>
            </a:r>
            <a:endParaRPr lang="en-US" sz="1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908" y="455286"/>
            <a:ext cx="34729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Drawing and Disbursing Officer 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1332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Baskerville Old Face</vt:lpstr>
      <vt:lpstr>Bookman Old Style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Systems  </vt:lpstr>
      <vt:lpstr>Payment Systems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Rashedul Islam</dc:creator>
  <cp:lastModifiedBy>Md. Rashedul Islam</cp:lastModifiedBy>
  <cp:revision>50</cp:revision>
  <dcterms:created xsi:type="dcterms:W3CDTF">2023-10-03T05:41:40Z</dcterms:created>
  <dcterms:modified xsi:type="dcterms:W3CDTF">2023-11-27T04:03:17Z</dcterms:modified>
</cp:coreProperties>
</file>